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9"/>
  </p:notesMasterIdLst>
  <p:handoutMasterIdLst>
    <p:handoutMasterId r:id="rId30"/>
  </p:handoutMasterIdLst>
  <p:sldIdLst>
    <p:sldId id="257" r:id="rId5"/>
    <p:sldId id="289" r:id="rId6"/>
    <p:sldId id="290" r:id="rId7"/>
    <p:sldId id="264" r:id="rId8"/>
    <p:sldId id="291" r:id="rId9"/>
    <p:sldId id="336" r:id="rId10"/>
    <p:sldId id="337" r:id="rId11"/>
    <p:sldId id="338" r:id="rId12"/>
    <p:sldId id="326" r:id="rId13"/>
    <p:sldId id="331" r:id="rId14"/>
    <p:sldId id="334" r:id="rId15"/>
    <p:sldId id="329" r:id="rId16"/>
    <p:sldId id="324" r:id="rId17"/>
    <p:sldId id="339" r:id="rId18"/>
    <p:sldId id="332" r:id="rId19"/>
    <p:sldId id="330" r:id="rId20"/>
    <p:sldId id="333" r:id="rId21"/>
    <p:sldId id="322" r:id="rId22"/>
    <p:sldId id="305" r:id="rId23"/>
    <p:sldId id="323" r:id="rId24"/>
    <p:sldId id="310" r:id="rId25"/>
    <p:sldId id="282" r:id="rId26"/>
    <p:sldId id="315" r:id="rId27"/>
    <p:sldId id="314" r:id="rId28"/>
  </p:sldIdLst>
  <p:sldSz cx="9144000" cy="6858000" type="screen4x3"/>
  <p:notesSz cx="6797675" cy="9982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J.Ludlow" initials="OCC"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67714" autoAdjust="0"/>
  </p:normalViewPr>
  <p:slideViewPr>
    <p:cSldViewPr>
      <p:cViewPr varScale="1">
        <p:scale>
          <a:sx n="49" d="100"/>
          <a:sy n="49" d="100"/>
        </p:scale>
        <p:origin x="1944" y="36"/>
      </p:cViewPr>
      <p:guideLst>
        <p:guide orient="horz" pos="2160"/>
        <p:guide pos="2880"/>
      </p:guideLst>
    </p:cSldViewPr>
  </p:slideViewPr>
  <p:notesTextViewPr>
    <p:cViewPr>
      <p:scale>
        <a:sx n="1" d="1"/>
        <a:sy n="1" d="1"/>
      </p:scale>
      <p:origin x="0" y="0"/>
    </p:cViewPr>
  </p:notesTextViewPr>
  <p:sorterViewPr>
    <p:cViewPr>
      <p:scale>
        <a:sx n="100" d="100"/>
        <a:sy n="100" d="100"/>
      </p:scale>
      <p:origin x="0" y="2604"/>
    </p:cViewPr>
  </p:sorterViewPr>
  <p:notesViewPr>
    <p:cSldViewPr>
      <p:cViewPr varScale="1">
        <p:scale>
          <a:sx n="70" d="100"/>
          <a:sy n="70" d="100"/>
        </p:scale>
        <p:origin x="169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6280A67C-C2B3-4F84-BE65-F6F211AA0926}" type="datetimeFigureOut">
              <a:rPr lang="en-GB" smtClean="0"/>
              <a:t>24/02/2020</a:t>
            </a:fld>
            <a:endParaRPr lang="en-GB"/>
          </a:p>
        </p:txBody>
      </p:sp>
      <p:sp>
        <p:nvSpPr>
          <p:cNvPr id="4" name="Footer Placeholder 3"/>
          <p:cNvSpPr>
            <a:spLocks noGrp="1"/>
          </p:cNvSpPr>
          <p:nvPr>
            <p:ph type="ftr" sz="quarter" idx="2"/>
          </p:nvPr>
        </p:nvSpPr>
        <p:spPr>
          <a:xfrm>
            <a:off x="0" y="9482138"/>
            <a:ext cx="2946400"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82138"/>
            <a:ext cx="2946400" cy="498475"/>
          </a:xfrm>
          <a:prstGeom prst="rect">
            <a:avLst/>
          </a:prstGeom>
        </p:spPr>
        <p:txBody>
          <a:bodyPr vert="horz" lIns="91440" tIns="45720" rIns="91440" bIns="45720" rtlCol="0" anchor="b"/>
          <a:lstStyle>
            <a:lvl1pPr algn="r">
              <a:defRPr sz="1200"/>
            </a:lvl1pPr>
          </a:lstStyle>
          <a:p>
            <a:fld id="{B76BB8B2-7C38-43B9-AA34-7F9AA9F16584}" type="slidenum">
              <a:rPr lang="en-GB" smtClean="0"/>
              <a:t>‹#›</a:t>
            </a:fld>
            <a:endParaRPr lang="en-GB"/>
          </a:p>
        </p:txBody>
      </p:sp>
    </p:spTree>
    <p:extLst>
      <p:ext uri="{BB962C8B-B14F-4D97-AF65-F5344CB8AC3E}">
        <p14:creationId xmlns:p14="http://schemas.microsoft.com/office/powerpoint/2010/main" val="2791259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911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9110"/>
          </a:xfrm>
          <a:prstGeom prst="rect">
            <a:avLst/>
          </a:prstGeom>
        </p:spPr>
        <p:txBody>
          <a:bodyPr vert="horz" lIns="91440" tIns="45720" rIns="91440" bIns="45720" rtlCol="0"/>
          <a:lstStyle>
            <a:lvl1pPr algn="r">
              <a:defRPr sz="1200"/>
            </a:lvl1pPr>
          </a:lstStyle>
          <a:p>
            <a:fld id="{80BD09E3-CA47-487E-9606-D80FB83E3303}" type="datetimeFigureOut">
              <a:rPr lang="en-GB" smtClean="0"/>
              <a:t>24/02/2020</a:t>
            </a:fld>
            <a:endParaRPr lang="en-GB"/>
          </a:p>
        </p:txBody>
      </p:sp>
      <p:sp>
        <p:nvSpPr>
          <p:cNvPr id="4" name="Slide Image Placeholder 3"/>
          <p:cNvSpPr>
            <a:spLocks noGrp="1" noRot="1" noChangeAspect="1"/>
          </p:cNvSpPr>
          <p:nvPr>
            <p:ph type="sldImg" idx="2"/>
          </p:nvPr>
        </p:nvSpPr>
        <p:spPr>
          <a:xfrm>
            <a:off x="903288" y="749300"/>
            <a:ext cx="4991100" cy="37433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41545"/>
            <a:ext cx="5438140" cy="449199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81358"/>
            <a:ext cx="2945659" cy="49911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81358"/>
            <a:ext cx="2945659" cy="499110"/>
          </a:xfrm>
          <a:prstGeom prst="rect">
            <a:avLst/>
          </a:prstGeom>
        </p:spPr>
        <p:txBody>
          <a:bodyPr vert="horz" lIns="91440" tIns="45720" rIns="91440" bIns="45720" rtlCol="0" anchor="b"/>
          <a:lstStyle>
            <a:lvl1pPr algn="r">
              <a:defRPr sz="1200"/>
            </a:lvl1pPr>
          </a:lstStyle>
          <a:p>
            <a:fld id="{4AE83F26-445C-4D6B-BCAF-F2FFA243ED21}" type="slidenum">
              <a:rPr lang="en-GB" smtClean="0"/>
              <a:t>‹#›</a:t>
            </a:fld>
            <a:endParaRPr lang="en-GB"/>
          </a:p>
        </p:txBody>
      </p:sp>
    </p:spTree>
    <p:extLst>
      <p:ext uri="{BB962C8B-B14F-4D97-AF65-F5344CB8AC3E}">
        <p14:creationId xmlns:p14="http://schemas.microsoft.com/office/powerpoint/2010/main" val="3299901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dirty="0"/>
              <a:t>TRAINER’S NOTE:  </a:t>
            </a:r>
            <a:r>
              <a:rPr lang="en-GB" b="0" i="0" dirty="0"/>
              <a:t>This session is designed to run for 2.5 hours with a 10 minute break to be taken within that time.  Trainer’s to decide where a suitable break should be taken, dependant upon how far through the slides you are and how well discussions are going.  You’ll need to gauge whether people are flagging and losing interest!</a:t>
            </a:r>
          </a:p>
          <a:p>
            <a:endParaRPr lang="en-GB" b="0" i="0" dirty="0"/>
          </a:p>
          <a:p>
            <a:r>
              <a:rPr lang="en-GB" dirty="0"/>
              <a:t>Trainers should arrive at the case scenario slide (number </a:t>
            </a:r>
            <a:r>
              <a:rPr lang="en-GB" baseline="0" dirty="0"/>
              <a:t>22) by 11.15 at the latest. </a:t>
            </a:r>
          </a:p>
          <a:p>
            <a:endParaRPr lang="en-GB" dirty="0"/>
          </a:p>
          <a:p>
            <a:endParaRPr lang="en-GB" dirty="0"/>
          </a:p>
        </p:txBody>
      </p:sp>
      <p:sp>
        <p:nvSpPr>
          <p:cNvPr id="4" name="Slide Number Placeholder 3"/>
          <p:cNvSpPr>
            <a:spLocks noGrp="1"/>
          </p:cNvSpPr>
          <p:nvPr>
            <p:ph type="sldNum" sz="quarter" idx="10"/>
          </p:nvPr>
        </p:nvSpPr>
        <p:spPr/>
        <p:txBody>
          <a:bodyPr/>
          <a:lstStyle/>
          <a:p>
            <a:fld id="{4AE83F26-445C-4D6B-BCAF-F2FFA243ED21}" type="slidenum">
              <a:rPr lang="en-GB" smtClean="0"/>
              <a:t>1</a:t>
            </a:fld>
            <a:endParaRPr lang="en-GB"/>
          </a:p>
        </p:txBody>
      </p:sp>
    </p:spTree>
    <p:extLst>
      <p:ext uri="{BB962C8B-B14F-4D97-AF65-F5344CB8AC3E}">
        <p14:creationId xmlns:p14="http://schemas.microsoft.com/office/powerpoint/2010/main" val="2042204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dirty="0"/>
              <a:t>TRAINER’S NOTE:</a:t>
            </a:r>
            <a:r>
              <a:rPr lang="en-GB" dirty="0"/>
              <a:t>  </a:t>
            </a:r>
            <a:r>
              <a:rPr lang="en-GB" i="1" dirty="0"/>
              <a:t>the specific wording on the slide is taken directly from Section 42 of the Care Act 2014 which refers to a local authority’s duty to carry out safeguarding enquiries where… (read from slide) </a:t>
            </a:r>
          </a:p>
          <a:p>
            <a:endParaRPr lang="en-GB" dirty="0"/>
          </a:p>
          <a:p>
            <a:r>
              <a:rPr lang="en-GB" dirty="0"/>
              <a:t>Safeguarding work is still relevant though to many other adults who do not necessary fit into the definition above, but not every adult in our community.  For these people it is likely the organisations attendees work for will therefore be highlighting safeguarding concerns and potentially working with the person and others to reduce risks (where possible).  We will consider what can make a person more vulnerable to abuse later.</a:t>
            </a:r>
          </a:p>
          <a:p>
            <a:endParaRPr lang="en-GB" dirty="0"/>
          </a:p>
          <a:p>
            <a:r>
              <a:rPr lang="en-GB" b="1" i="1" dirty="0"/>
              <a:t>TRAINER’S NOTE: </a:t>
            </a:r>
            <a:r>
              <a:rPr lang="en-GB" b="0" i="1" dirty="0"/>
              <a:t>it is worth pointing out here that it is for the Local Authority to assess and make the decision as to whether a person has care and support needs.  Attendees will not necessarily know this themselves, but the more information they can offer in terms of difficulties a person faces, should help with this consideration.  </a:t>
            </a:r>
          </a:p>
        </p:txBody>
      </p:sp>
      <p:sp>
        <p:nvSpPr>
          <p:cNvPr id="4" name="Slide Number Placeholder 3"/>
          <p:cNvSpPr>
            <a:spLocks noGrp="1"/>
          </p:cNvSpPr>
          <p:nvPr>
            <p:ph type="sldNum" sz="quarter" idx="10"/>
          </p:nvPr>
        </p:nvSpPr>
        <p:spPr/>
        <p:txBody>
          <a:bodyPr/>
          <a:lstStyle/>
          <a:p>
            <a:fld id="{4AE83F26-445C-4D6B-BCAF-F2FFA243ED21}" type="slidenum">
              <a:rPr lang="en-GB" smtClean="0"/>
              <a:t>10</a:t>
            </a:fld>
            <a:endParaRPr lang="en-GB"/>
          </a:p>
        </p:txBody>
      </p:sp>
    </p:spTree>
    <p:extLst>
      <p:ext uri="{BB962C8B-B14F-4D97-AF65-F5344CB8AC3E}">
        <p14:creationId xmlns:p14="http://schemas.microsoft.com/office/powerpoint/2010/main" val="1496994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dirty="0"/>
              <a:t>TRAINER’S NOTE: </a:t>
            </a:r>
            <a:r>
              <a:rPr lang="en-GB" b="0" i="1" dirty="0"/>
              <a:t>Acknowledgement to be given to the challenges faced by many organisations of </a:t>
            </a:r>
            <a:r>
              <a:rPr lang="en-GB" i="1" dirty="0"/>
              <a:t>how to support people who are at increased risk of abuse, but who are not deemed to have care and support needs (so a formal safeguarding response is not triggered with the Local Authority).</a:t>
            </a:r>
            <a:r>
              <a:rPr lang="en-GB" dirty="0"/>
              <a:t>  </a:t>
            </a:r>
          </a:p>
          <a:p>
            <a:endParaRPr lang="en-GB" dirty="0"/>
          </a:p>
          <a:p>
            <a:r>
              <a:rPr lang="en-GB" dirty="0"/>
              <a:t>This </a:t>
            </a:r>
            <a:r>
              <a:rPr lang="en-GB" b="1" u="sng" dirty="0"/>
              <a:t>may</a:t>
            </a:r>
            <a:r>
              <a:rPr lang="en-GB" dirty="0"/>
              <a:t> include; informal carers, many people who self-neglect, homeless people, and survivors of domestic abuse.  Wherever someone is being harmed, or is at risk of harm, there are agencies that can help.  </a:t>
            </a:r>
          </a:p>
          <a:p>
            <a:endParaRPr lang="en-GB" dirty="0"/>
          </a:p>
          <a:p>
            <a:r>
              <a:rPr lang="en-GB" dirty="0"/>
              <a:t>Partnership working is key to supporting people to reduce or remove risks they face.  There is a guidance document available on the OSAB website (link on the slide) which should be used to assist when a formal safeguarding response with the Local Authority is not appropriate.  It is designed to support organisations to work in partnership to consider the risks and interventions that are appropriate for the person and their circumstances.</a:t>
            </a: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4AE83F26-445C-4D6B-BCAF-F2FFA243ED21}" type="slidenum">
              <a:rPr lang="en-GB" smtClean="0"/>
              <a:t>11</a:t>
            </a:fld>
            <a:endParaRPr lang="en-GB"/>
          </a:p>
        </p:txBody>
      </p:sp>
    </p:spTree>
    <p:extLst>
      <p:ext uri="{BB962C8B-B14F-4D97-AF65-F5344CB8AC3E}">
        <p14:creationId xmlns:p14="http://schemas.microsoft.com/office/powerpoint/2010/main" val="1137766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u="none" dirty="0"/>
              <a:t>TRAINER’S NOTE: </a:t>
            </a:r>
            <a:r>
              <a:rPr lang="en-GB" b="0" i="1" u="none" dirty="0"/>
              <a:t>Trainers to recap on what has been covered so far; what safeguarding adults means, what is abuse, where it can take place, who can be an abuser, the legal framework, who adult safeguarding applies to and what support is available when a statutory safeguarding response is not appropriate.  Now the attendees are to take the time to consider different types of abuse.</a:t>
            </a:r>
          </a:p>
          <a:p>
            <a:endParaRPr lang="en-GB" b="1" u="sng" dirty="0"/>
          </a:p>
          <a:p>
            <a:r>
              <a:rPr lang="en-GB" b="1" u="sng" dirty="0"/>
              <a:t>Exercise</a:t>
            </a:r>
          </a:p>
          <a:p>
            <a:endParaRPr lang="en-GB" dirty="0"/>
          </a:p>
          <a:p>
            <a:r>
              <a:rPr lang="en-GB" dirty="0"/>
              <a:t>The Care Act 2014 guidance lists 10 distinct categories of abuse.  Have a think about what forms of abuse you are aware of, whether that be through your own work, the media, or your own personal lives.</a:t>
            </a:r>
          </a:p>
          <a:p>
            <a:endParaRPr lang="en-GB" dirty="0"/>
          </a:p>
          <a:p>
            <a:r>
              <a:rPr lang="en-GB" dirty="0"/>
              <a:t>Self-neglect; Neglect &amp; Acts of Omission; Sexual; Psychological; Physical; Modern Slavery; Financial or Material; Discriminatory – NB/ Hate Crime &amp; Mate Crime; Organisational and Domestic - ‘Incident or pattern of incidents of controlling, coercive or threatening behaviour, violence or abuse by someone who is or has been an intimate partner or family member regardless of gender or sexuality’ It can include; psychological, physical, sexual, financial, emotional abuse, so called ‘honour-based’ violence, female genital mutilation, forced marriage.</a:t>
            </a:r>
          </a:p>
          <a:p>
            <a:endParaRPr lang="en-GB" dirty="0"/>
          </a:p>
          <a:p>
            <a:r>
              <a:rPr lang="en-GB" dirty="0"/>
              <a:t>Other safeguarding issues; Cuckooing, Radicalisation (NB/ PREVENT).    ALL ARE LOCAL AND NATIONAL ISSUES.</a:t>
            </a:r>
          </a:p>
          <a:p>
            <a:endParaRPr lang="en-GB" dirty="0"/>
          </a:p>
          <a:p>
            <a:r>
              <a:rPr lang="en-GB" b="1" i="1" dirty="0"/>
              <a:t>TRAINER’S NOTE: </a:t>
            </a:r>
            <a:r>
              <a:rPr lang="en-GB" b="0" i="1" dirty="0"/>
              <a:t>hand out Threshold of Needs Matrix document once feedback received and inform how this should be used/referred to in delegates daily work.  It is important here to highlight the Consultation Line number and the use of it.  Also important to highlight the need for workers to note in whatever records they have to use within their work that they have referred to the </a:t>
            </a:r>
            <a:r>
              <a:rPr lang="en-GB" b="0" i="1" dirty="0" err="1"/>
              <a:t>TofN</a:t>
            </a:r>
            <a:r>
              <a:rPr lang="en-GB" b="0" i="1" dirty="0"/>
              <a:t> Matrix and/or called the Consultation Line, and the outcome of such.</a:t>
            </a:r>
          </a:p>
          <a:p>
            <a:endParaRPr lang="en-GB" dirty="0"/>
          </a:p>
        </p:txBody>
      </p:sp>
      <p:sp>
        <p:nvSpPr>
          <p:cNvPr id="4" name="Slide Number Placeholder 3"/>
          <p:cNvSpPr>
            <a:spLocks noGrp="1"/>
          </p:cNvSpPr>
          <p:nvPr>
            <p:ph type="sldNum" sz="quarter" idx="10"/>
          </p:nvPr>
        </p:nvSpPr>
        <p:spPr/>
        <p:txBody>
          <a:bodyPr/>
          <a:lstStyle/>
          <a:p>
            <a:fld id="{4AE83F26-445C-4D6B-BCAF-F2FFA243ED21}" type="slidenum">
              <a:rPr lang="en-GB" smtClean="0"/>
              <a:t>12</a:t>
            </a:fld>
            <a:endParaRPr lang="en-GB"/>
          </a:p>
        </p:txBody>
      </p:sp>
    </p:spTree>
    <p:extLst>
      <p:ext uri="{BB962C8B-B14F-4D97-AF65-F5344CB8AC3E}">
        <p14:creationId xmlns:p14="http://schemas.microsoft.com/office/powerpoint/2010/main" val="1698389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1" i="1" dirty="0"/>
              <a:t>TRAINER’S NOTE:  </a:t>
            </a:r>
            <a:r>
              <a:rPr lang="en-GB" b="0" i="1" dirty="0"/>
              <a:t>This slide and content is likely to take some time as it is designed to get attendees to not only consider what may make a person more vulnerable, but also, what may support them to be less vulnerable, along with cultural considerations and situations/signs that may alert attendees to concerns.</a:t>
            </a:r>
          </a:p>
          <a:p>
            <a:pPr marL="0" indent="0">
              <a:buFont typeface="Arial" panose="020B0604020202020204" pitchFamily="34" charset="0"/>
              <a:buNone/>
            </a:pPr>
            <a:endParaRPr lang="en-GB" b="1" i="1" dirty="0"/>
          </a:p>
          <a:p>
            <a:pPr marL="0" indent="0">
              <a:buFont typeface="Arial" panose="020B0604020202020204" pitchFamily="34" charset="0"/>
              <a:buNone/>
            </a:pPr>
            <a:r>
              <a:rPr lang="en-GB" b="0" i="1" dirty="0"/>
              <a:t>Trainer’s to start by asking attendees in groups to consider what they believe could lead a person to being more vulnerable to abuse and neglect.   Ask them to consider both personal characteristics and environmental factors.  Give a few minutes for this, then ask for feedback.</a:t>
            </a:r>
          </a:p>
          <a:p>
            <a:pPr marL="0" indent="0">
              <a:buFont typeface="Arial" panose="020B0604020202020204" pitchFamily="34" charset="0"/>
              <a:buNone/>
            </a:pPr>
            <a:endParaRPr lang="en-GB" dirty="0"/>
          </a:p>
          <a:p>
            <a:pPr marL="0" indent="0">
              <a:buFont typeface="Arial" panose="020B0604020202020204" pitchFamily="34" charset="0"/>
              <a:buNone/>
            </a:pPr>
            <a:r>
              <a:rPr lang="en-GB" u="sng" dirty="0"/>
              <a:t>Examples</a:t>
            </a:r>
          </a:p>
          <a:p>
            <a:pPr marL="0" indent="0">
              <a:buFont typeface="Arial" panose="020B0604020202020204" pitchFamily="34" charset="0"/>
              <a:buNone/>
            </a:pPr>
            <a:r>
              <a:rPr lang="en-GB" dirty="0"/>
              <a:t>Personal Characteristics:-</a:t>
            </a:r>
          </a:p>
          <a:p>
            <a:pPr marL="0" indent="0">
              <a:buFont typeface="Arial" panose="020B0604020202020204" pitchFamily="34" charset="0"/>
              <a:buNone/>
            </a:pPr>
            <a:r>
              <a:rPr lang="en-GB" dirty="0"/>
              <a:t>Not having mental capacity to make decisions about their own safety including fluctuating mental capacity associated with mental illness and other conditions</a:t>
            </a:r>
          </a:p>
          <a:p>
            <a:pPr marL="0" indent="0">
              <a:buFont typeface="Arial" panose="020B0604020202020204" pitchFamily="34" charset="0"/>
              <a:buNone/>
            </a:pPr>
            <a:r>
              <a:rPr lang="en-GB" dirty="0"/>
              <a:t>Communication difficulties </a:t>
            </a:r>
          </a:p>
          <a:p>
            <a:pPr marL="0" indent="0">
              <a:buFont typeface="Arial" panose="020B0604020202020204" pitchFamily="34" charset="0"/>
              <a:buNone/>
            </a:pPr>
            <a:r>
              <a:rPr lang="en-GB" dirty="0"/>
              <a:t>Physical dependency – being dependent on others for personal care and activities of daily life </a:t>
            </a:r>
          </a:p>
          <a:p>
            <a:pPr marL="0" indent="0">
              <a:buFont typeface="Arial" panose="020B0604020202020204" pitchFamily="34" charset="0"/>
              <a:buNone/>
            </a:pPr>
            <a:r>
              <a:rPr lang="en-GB" dirty="0"/>
              <a:t>Low self esteem </a:t>
            </a:r>
          </a:p>
          <a:p>
            <a:pPr marL="0" indent="0">
              <a:buFont typeface="Arial" panose="020B0604020202020204" pitchFamily="34" charset="0"/>
              <a:buNone/>
            </a:pPr>
            <a:r>
              <a:rPr lang="en-GB" dirty="0"/>
              <a:t>Experience of abuse </a:t>
            </a:r>
          </a:p>
          <a:p>
            <a:pPr marL="0" indent="0">
              <a:buFont typeface="Arial" panose="020B0604020202020204" pitchFamily="34" charset="0"/>
              <a:buNone/>
            </a:pPr>
            <a:r>
              <a:rPr lang="en-GB" dirty="0"/>
              <a:t>Childhood experience of abuse</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Environmental Factors:-</a:t>
            </a:r>
          </a:p>
          <a:p>
            <a:pPr marL="0" indent="0">
              <a:buFont typeface="Arial" panose="020B0604020202020204" pitchFamily="34" charset="0"/>
              <a:buNone/>
            </a:pPr>
            <a:r>
              <a:rPr lang="en-GB" dirty="0"/>
              <a:t>Being cared for in a care setting, I.E. being dependent on others </a:t>
            </a:r>
          </a:p>
          <a:p>
            <a:pPr marL="0" indent="0">
              <a:buFont typeface="Arial" panose="020B0604020202020204" pitchFamily="34" charset="0"/>
              <a:buNone/>
            </a:pPr>
            <a:r>
              <a:rPr lang="en-GB" dirty="0"/>
              <a:t>Not getting the right amount or the right kind of care that they need </a:t>
            </a:r>
          </a:p>
          <a:p>
            <a:pPr marL="0" indent="0">
              <a:buFont typeface="Arial" panose="020B0604020202020204" pitchFamily="34" charset="0"/>
              <a:buNone/>
            </a:pPr>
            <a:r>
              <a:rPr lang="en-GB" dirty="0"/>
              <a:t>Isolation and social exclusion </a:t>
            </a:r>
          </a:p>
          <a:p>
            <a:pPr marL="0" indent="0">
              <a:buFont typeface="Arial" panose="020B0604020202020204" pitchFamily="34" charset="0"/>
              <a:buNone/>
            </a:pPr>
            <a:r>
              <a:rPr lang="en-GB" dirty="0"/>
              <a:t>Stigma and discrimination </a:t>
            </a:r>
          </a:p>
          <a:p>
            <a:pPr marL="0" indent="0">
              <a:buFont typeface="Arial" panose="020B0604020202020204" pitchFamily="34" charset="0"/>
              <a:buNone/>
            </a:pPr>
            <a:r>
              <a:rPr lang="en-GB" dirty="0"/>
              <a:t>Lack of access to information and support </a:t>
            </a:r>
          </a:p>
          <a:p>
            <a:pPr marL="0" indent="0">
              <a:buFont typeface="Arial" panose="020B0604020202020204" pitchFamily="34" charset="0"/>
              <a:buNone/>
            </a:pPr>
            <a:r>
              <a:rPr lang="en-GB" dirty="0"/>
              <a:t>Being the focus of anti-social behaviour</a:t>
            </a:r>
          </a:p>
          <a:p>
            <a:pPr marL="0" indent="0">
              <a:buFont typeface="Arial" panose="020B0604020202020204" pitchFamily="34" charset="0"/>
              <a:buNone/>
            </a:pPr>
            <a:r>
              <a:rPr lang="en-GB" dirty="0"/>
              <a:t>Financial Challenges</a:t>
            </a:r>
          </a:p>
          <a:p>
            <a:pPr marL="0" indent="0">
              <a:buFont typeface="Arial" panose="020B0604020202020204" pitchFamily="34" charset="0"/>
              <a:buNone/>
            </a:pPr>
            <a:r>
              <a:rPr lang="en-GB" dirty="0"/>
              <a:t>Coercive/controlling situations</a:t>
            </a:r>
          </a:p>
          <a:p>
            <a:pPr marL="0" indent="0">
              <a:buFont typeface="Arial" panose="020B0604020202020204" pitchFamily="34" charset="0"/>
              <a:buNone/>
            </a:pPr>
            <a:r>
              <a:rPr lang="en-GB" dirty="0"/>
              <a:t>Lack of autonomy</a:t>
            </a:r>
          </a:p>
          <a:p>
            <a:pPr marL="0" indent="0">
              <a:buFont typeface="Arial" panose="020B0604020202020204" pitchFamily="34" charset="0"/>
              <a:buNone/>
            </a:pPr>
            <a:r>
              <a:rPr lang="en-GB" dirty="0"/>
              <a:t>Cycle of deprivation</a:t>
            </a:r>
          </a:p>
          <a:p>
            <a:pPr marL="0" indent="0">
              <a:buFont typeface="Arial" panose="020B0604020202020204" pitchFamily="34" charset="0"/>
              <a:buNone/>
            </a:pPr>
            <a:endParaRPr lang="en-GB" dirty="0"/>
          </a:p>
          <a:p>
            <a:pPr marL="0" indent="0">
              <a:buFont typeface="Arial" panose="020B0604020202020204" pitchFamily="34" charset="0"/>
              <a:buNone/>
            </a:pPr>
            <a:r>
              <a:rPr lang="en-GB" b="1" i="1" dirty="0"/>
              <a:t>TRAINER’S NOTE:</a:t>
            </a:r>
            <a:r>
              <a:rPr lang="en-GB" dirty="0"/>
              <a:t> </a:t>
            </a:r>
            <a:r>
              <a:rPr lang="en-GB" b="1" dirty="0"/>
              <a:t>Emotional resilience </a:t>
            </a:r>
            <a:r>
              <a:rPr lang="en-GB" dirty="0"/>
              <a:t>should be discussed here too.  </a:t>
            </a:r>
          </a:p>
          <a:p>
            <a:pPr marL="0" indent="0">
              <a:buFont typeface="Arial" panose="020B0604020202020204" pitchFamily="34" charset="0"/>
              <a:buNone/>
            </a:pPr>
            <a:r>
              <a:rPr lang="en-GB" b="1" dirty="0"/>
              <a:t>ER</a:t>
            </a:r>
            <a:r>
              <a:rPr lang="en-GB" dirty="0"/>
              <a:t> is the person’s own ability to look after their wellbeing which can help them deal with pressure, and reduce the impact that stress has on their lives.  Resilience is not just about a person’s ability to bounce back, but also their capacity to adapt in the face of challenging circumstances, whilst maintaining a stable mental wellbeing.  This can be achieved, for example by; making some lifestyle changes, looking after their physical health, giving themselves a break and building their own support network.</a:t>
            </a:r>
          </a:p>
          <a:p>
            <a:pPr marL="0" indent="0">
              <a:buFont typeface="Arial" panose="020B0604020202020204" pitchFamily="34" charset="0"/>
              <a:buNone/>
            </a:pPr>
            <a:endParaRPr lang="en-GB" dirty="0"/>
          </a:p>
          <a:p>
            <a:pPr marL="0" indent="0">
              <a:buFont typeface="Arial" panose="020B0604020202020204" pitchFamily="34" charset="0"/>
              <a:buNone/>
            </a:pPr>
            <a:r>
              <a:rPr lang="en-GB" b="1" i="1" dirty="0"/>
              <a:t>TRAINER’S NOTE:  </a:t>
            </a:r>
            <a:r>
              <a:rPr lang="en-GB" b="1" i="0" dirty="0"/>
              <a:t>Cultural differences </a:t>
            </a:r>
            <a:r>
              <a:rPr lang="en-GB" b="0" i="0" dirty="0"/>
              <a:t>should be discussed here too especially in terms of what may be acceptable in one culture, may not be in another.  If something is a crime though, that surpasses everything else.  </a:t>
            </a:r>
          </a:p>
          <a:p>
            <a:pPr marL="0" indent="0">
              <a:buFont typeface="Arial" panose="020B0604020202020204" pitchFamily="34" charset="0"/>
              <a:buNone/>
            </a:pPr>
            <a:endParaRPr lang="en-GB" b="0" i="0" dirty="0"/>
          </a:p>
          <a:p>
            <a:pPr marL="171450" indent="-171450">
              <a:buFont typeface="Arial" panose="020B0604020202020204" pitchFamily="34" charset="0"/>
              <a:buChar char="•"/>
            </a:pPr>
            <a:r>
              <a:rPr lang="en-GB" b="0" i="0" dirty="0"/>
              <a:t>Cultural issues may even be issues such as an elderly person being averse to asking for support as it wasn’t something that was discussed or anything done about in their generation, for example, domestic abuse.</a:t>
            </a:r>
          </a:p>
          <a:p>
            <a:pPr marL="171450" indent="-171450">
              <a:buFont typeface="Arial" panose="020B0604020202020204" pitchFamily="34" charset="0"/>
              <a:buChar char="•"/>
            </a:pPr>
            <a:r>
              <a:rPr lang="en-GB" dirty="0"/>
              <a:t>As in opposite-gendered couples, domestic abuse is underreported by people who identify as members of the LGBT+ community.  There are many reasons why this may be the case, but one could be the person is afraid of revealing their sexual orientation or the nature of their relationship due to fear of discrimination.</a:t>
            </a:r>
          </a:p>
          <a:p>
            <a:pPr marL="171450" indent="-171450">
              <a:buFont typeface="Arial" panose="020B0604020202020204" pitchFamily="34" charset="0"/>
              <a:buChar char="•"/>
            </a:pPr>
            <a:r>
              <a:rPr lang="en-GB" dirty="0"/>
              <a:t>Consider sex workers who are being exploited, are they likely to report to Police?  Again, there may be many reasons why a person may not wish to, but one of those could be a fear of not being believed and/or prosecuted in terms of their work.</a:t>
            </a:r>
          </a:p>
          <a:p>
            <a:pPr marL="171450" indent="-171450">
              <a:buFont typeface="Arial" panose="020B0604020202020204" pitchFamily="34" charset="0"/>
              <a:buChar char="•"/>
            </a:pPr>
            <a:r>
              <a:rPr lang="en-GB" dirty="0"/>
              <a:t>Honour-based abuse and forced marriage are still less visible and more covert crimes and incidents.  All genders are perpetrators and abused.</a:t>
            </a:r>
          </a:p>
          <a:p>
            <a:pPr marL="0" indent="0">
              <a:buFont typeface="Arial" panose="020B0604020202020204" pitchFamily="34" charset="0"/>
              <a:buNone/>
            </a:pPr>
            <a:endParaRPr lang="en-GB" dirty="0"/>
          </a:p>
          <a:p>
            <a:pPr marL="0" indent="0">
              <a:buFont typeface="Arial" panose="020B0604020202020204" pitchFamily="34" charset="0"/>
              <a:buNone/>
            </a:pPr>
            <a:r>
              <a:rPr lang="en-GB" b="1" i="1" dirty="0"/>
              <a:t>TRAINER’S NOTE:  </a:t>
            </a:r>
            <a:r>
              <a:rPr lang="en-GB" b="1" i="0" dirty="0"/>
              <a:t>Signs/situations.  </a:t>
            </a:r>
            <a:r>
              <a:rPr lang="en-GB" b="0" i="0" dirty="0"/>
              <a:t>There are many signs/situations that may alert you to a safeguarding concern.  One of which is missed appointments.  If someone does not attend, does it start to raise questions as to why, or is it just a case of two strikes and their case is then closed?  The reasons could be many; for example, the way the appointment has been communicated, the person cannot afford to get to the appointment, the person is in a coercive and controlling situation where they are unable to attend.</a:t>
            </a:r>
            <a:endParaRPr lang="en-GB" b="1" i="1"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dirty="0"/>
              <a:t>TRAINER’S NOTE: </a:t>
            </a:r>
            <a:r>
              <a:rPr lang="en-GB" b="1" dirty="0"/>
              <a:t>Bengt is </a:t>
            </a:r>
            <a:r>
              <a:rPr lang="en-GB" b="1" dirty="0" err="1"/>
              <a:t>prounounced</a:t>
            </a:r>
            <a:r>
              <a:rPr lang="en-GB" b="1" dirty="0"/>
              <a:t> ‘</a:t>
            </a:r>
            <a:r>
              <a:rPr lang="en-GB" b="1" dirty="0" err="1"/>
              <a:t>Benkt</a:t>
            </a:r>
            <a:r>
              <a:rPr lang="en-GB" b="1" dirty="0"/>
              <a:t>’ – Paulo is pronounced ‘</a:t>
            </a:r>
            <a:r>
              <a:rPr lang="en-GB" b="1" dirty="0" err="1"/>
              <a:t>Pawlo</a:t>
            </a:r>
            <a:r>
              <a:rPr lang="en-GB" b="1" dirty="0"/>
              <a:t>’.  </a:t>
            </a:r>
            <a:r>
              <a:rPr lang="en-GB" i="1" dirty="0"/>
              <a:t>This slide is designed to get delegates to reflect on everything discussed so far, but also to highlight potential subconscious and personal biases and/or organisational perspectives of potential safeguarding concerns.</a:t>
            </a:r>
          </a:p>
          <a:p>
            <a:endParaRPr lang="en-GB" i="1" dirty="0"/>
          </a:p>
          <a:p>
            <a:r>
              <a:rPr lang="en-GB" i="1" dirty="0"/>
              <a:t>(Trainers need to consider carefully how to approach this slide.  The idea is to draw out that we can all have unconscious biases, how they can affect our thought processes and ways in which we approach a situation.  It is also designed to draw out that depending on the organisation and type of work people carry out, there response to this situation may differ)</a:t>
            </a:r>
          </a:p>
          <a:p>
            <a:endParaRPr lang="en-GB" dirty="0"/>
          </a:p>
          <a:p>
            <a:r>
              <a:rPr lang="en-GB" i="1" dirty="0"/>
              <a:t>Trainer’s to ask attendees to read the slide and feedback straight away.  Not to put too much thought into it.  In this way, hopefully responses will be initial, rather than deeply considered. </a:t>
            </a:r>
          </a:p>
          <a:p>
            <a:endParaRPr lang="en-GB" dirty="0"/>
          </a:p>
          <a:p>
            <a:r>
              <a:rPr lang="en-GB" dirty="0"/>
              <a:t>How do our own beliefs, experience and attitudes influence our decision-making and potentially increase vulnerability?</a:t>
            </a:r>
          </a:p>
          <a:p>
            <a:endParaRPr lang="en-GB" dirty="0"/>
          </a:p>
          <a:p>
            <a:r>
              <a:rPr lang="en-GB" dirty="0"/>
              <a:t>Did attendees feel more sympathetic and concerned about Paulo as he is in his 80’s?   Did a ‘caring’ element come out in the delegates responses?  Did they consider that Paulo may be a fit and healthy man in his 80’s, or did they think he’d be frail?</a:t>
            </a:r>
          </a:p>
          <a:p>
            <a:endParaRPr lang="en-GB" dirty="0"/>
          </a:p>
          <a:p>
            <a:r>
              <a:rPr lang="en-GB" dirty="0"/>
              <a:t>What if the case study had stated Paulo was in his 20’s and had substance misuse issues?  What would the attendees thoughts have been then?</a:t>
            </a:r>
          </a:p>
          <a:p>
            <a:endParaRPr lang="en-GB" dirty="0"/>
          </a:p>
          <a:p>
            <a:r>
              <a:rPr lang="en-GB" b="1" dirty="0"/>
              <a:t>Potentially drawing out a concern for an older man who could be being abused by others, as opposed to a younger man who may be the ‘problem’?  </a:t>
            </a:r>
          </a:p>
          <a:p>
            <a:endParaRPr lang="en-GB" i="1" dirty="0"/>
          </a:p>
          <a:p>
            <a:endParaRPr lang="en-GB" dirty="0"/>
          </a:p>
        </p:txBody>
      </p:sp>
      <p:sp>
        <p:nvSpPr>
          <p:cNvPr id="4" name="Slide Number Placeholder 3"/>
          <p:cNvSpPr>
            <a:spLocks noGrp="1"/>
          </p:cNvSpPr>
          <p:nvPr>
            <p:ph type="sldNum" sz="quarter" idx="10"/>
          </p:nvPr>
        </p:nvSpPr>
        <p:spPr/>
        <p:txBody>
          <a:bodyPr/>
          <a:lstStyle/>
          <a:p>
            <a:fld id="{4AE83F26-445C-4D6B-BCAF-F2FFA243ED21}" type="slidenum">
              <a:rPr lang="en-GB" smtClean="0"/>
              <a:t>15</a:t>
            </a:fld>
            <a:endParaRPr lang="en-GB"/>
          </a:p>
        </p:txBody>
      </p:sp>
    </p:spTree>
    <p:extLst>
      <p:ext uri="{BB962C8B-B14F-4D97-AF65-F5344CB8AC3E}">
        <p14:creationId xmlns:p14="http://schemas.microsoft.com/office/powerpoint/2010/main" val="8665419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dirty="0"/>
              <a:t>TRAINER’S NOTE:  </a:t>
            </a:r>
            <a:r>
              <a:rPr lang="en-GB" dirty="0"/>
              <a:t>highlight that most people within their work will be working within these principles without always acknowledging/realising they are.</a:t>
            </a:r>
          </a:p>
          <a:p>
            <a:endParaRPr lang="en-GB" dirty="0"/>
          </a:p>
          <a:p>
            <a:r>
              <a:rPr lang="en-GB" dirty="0"/>
              <a:t>The principles are set out in the Care Act 2014 and statutory organisations have to follow them within their work with people, but they are a useful consideration for anyone working with people.</a:t>
            </a:r>
          </a:p>
          <a:p>
            <a:endParaRPr lang="en-GB" dirty="0"/>
          </a:p>
          <a:p>
            <a:r>
              <a:rPr lang="en-GB" dirty="0"/>
              <a:t>The main message is for workers to take a person-centred approach.  When you work in this way you are placing the person’s wellbeing and needs at the forefront of everything you do. </a:t>
            </a:r>
          </a:p>
          <a:p>
            <a:endParaRPr lang="en-GB" dirty="0"/>
          </a:p>
          <a:p>
            <a:r>
              <a:rPr lang="en-GB" dirty="0"/>
              <a:t>What does each word actually mean?</a:t>
            </a:r>
          </a:p>
          <a:p>
            <a:r>
              <a:rPr lang="en-GB" dirty="0"/>
              <a:t>Empowerment – people being supported and encouraged to make their own decisions and give informed consent.  Talk to the individual.  What do they want?  What are their thoughts about the situation?</a:t>
            </a:r>
          </a:p>
          <a:p>
            <a:r>
              <a:rPr lang="en-GB" dirty="0"/>
              <a:t>Protection – staff must ensure that they know what to do when abuse has happened.  Is there anything that can be done (with the person’s consent) to immediately reduce the risks faced?  Who do you need to inform in your organisation?</a:t>
            </a:r>
          </a:p>
          <a:p>
            <a:r>
              <a:rPr lang="en-GB" dirty="0"/>
              <a:t>Prevention – the fact that you are on this training helps with prevention, as you should be able to spot the signs of abuse and have the confidence to report suspected abuse without putting the person at further risk. </a:t>
            </a:r>
          </a:p>
          <a:p>
            <a:r>
              <a:rPr lang="en-GB" dirty="0"/>
              <a:t>Proportionality – the least intrusive response appropriate to the risk presented.   Don’t be ‘risk averse’ and make something appear worse than it is, and don’t ignore risks/situations either.   Respect the person, think about what is best for them and only get involved as much as needed.  Don’t apply a “one size fits all” response.</a:t>
            </a:r>
          </a:p>
          <a:p>
            <a:r>
              <a:rPr lang="en-GB" dirty="0"/>
              <a:t>Partnership – You should work in partnership with each other and local communities. Local people, family members, visiting professionals also have a part to play in preventing, detecting and reporting abuse.  Sharing information is an important aspect of partnership.</a:t>
            </a:r>
          </a:p>
          <a:p>
            <a:r>
              <a:rPr lang="en-GB" dirty="0"/>
              <a:t>Accountability – Safeguarding is everybody’s business.  Everyone must accept that we are all accountable as individuals, services and as organisations. </a:t>
            </a:r>
          </a:p>
        </p:txBody>
      </p:sp>
      <p:sp>
        <p:nvSpPr>
          <p:cNvPr id="4" name="Slide Number Placeholder 3"/>
          <p:cNvSpPr>
            <a:spLocks noGrp="1"/>
          </p:cNvSpPr>
          <p:nvPr>
            <p:ph type="sldNum" sz="quarter" idx="10"/>
          </p:nvPr>
        </p:nvSpPr>
        <p:spPr/>
        <p:txBody>
          <a:bodyPr/>
          <a:lstStyle/>
          <a:p>
            <a:fld id="{4AE83F26-445C-4D6B-BCAF-F2FFA243ED21}" type="slidenum">
              <a:rPr lang="en-GB" smtClean="0"/>
              <a:t>16</a:t>
            </a:fld>
            <a:endParaRPr lang="en-GB"/>
          </a:p>
        </p:txBody>
      </p:sp>
    </p:spTree>
    <p:extLst>
      <p:ext uri="{BB962C8B-B14F-4D97-AF65-F5344CB8AC3E}">
        <p14:creationId xmlns:p14="http://schemas.microsoft.com/office/powerpoint/2010/main" val="2484502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dirty="0"/>
              <a:t>TRAINER’S NOTE:  </a:t>
            </a:r>
            <a:r>
              <a:rPr lang="en-GB" b="0" i="1" dirty="0"/>
              <a:t>Acknowledge that attendees on this course are unlikely to build long term working relationships with people they may have concerns about, but the communication they have (even if during one telephone call) is really important as it may be the one and only time the situation has been acknowledged and the person has been asked about it.</a:t>
            </a:r>
          </a:p>
          <a:p>
            <a:endParaRPr lang="en-GB" b="0" i="0" dirty="0"/>
          </a:p>
          <a:p>
            <a:r>
              <a:rPr lang="en-GB" dirty="0"/>
              <a:t>Effective communication with people is useful in order to gain relevant information.  </a:t>
            </a:r>
          </a:p>
          <a:p>
            <a:endParaRPr lang="en-GB" dirty="0"/>
          </a:p>
          <a:p>
            <a:r>
              <a:rPr lang="en-GB" dirty="0"/>
              <a:t>If someone makes a disclosure to you, you have witnessed an incident, or you have picked up on signs that may point to abuse occurring, you must speak with the individual (although acknowledgement should be given to the fact this is not always possible, depending upon circumstances)  Trainers to give examples of where it may not be possible i.e. the perpetrator may be listening in to the phone call, or is there with the person etc.  </a:t>
            </a:r>
          </a:p>
          <a:p>
            <a:endParaRPr lang="en-GB" dirty="0"/>
          </a:p>
          <a:p>
            <a:r>
              <a:rPr lang="en-GB" dirty="0"/>
              <a:t>Further considerations around communication:-</a:t>
            </a:r>
          </a:p>
          <a:p>
            <a:endParaRPr lang="en-GB" dirty="0"/>
          </a:p>
          <a:p>
            <a:pPr marL="171450" indent="-171450">
              <a:buFont typeface="Arial" panose="020B0604020202020204" pitchFamily="34" charset="0"/>
              <a:buChar char="•"/>
            </a:pPr>
            <a:r>
              <a:rPr lang="en-GB" dirty="0"/>
              <a:t>People with sensory impairments i.e. sight loss, hearing loss?</a:t>
            </a:r>
          </a:p>
          <a:p>
            <a:pPr marL="171450" indent="-171450">
              <a:buFont typeface="Arial" panose="020B0604020202020204" pitchFamily="34" charset="0"/>
              <a:buChar char="•"/>
            </a:pPr>
            <a:r>
              <a:rPr lang="en-GB" dirty="0"/>
              <a:t>A person who does not speak a language that you speak?  </a:t>
            </a:r>
          </a:p>
          <a:p>
            <a:pPr marL="171450" indent="-171450">
              <a:buFont typeface="Arial" panose="020B0604020202020204" pitchFamily="34" charset="0"/>
              <a:buChar char="•"/>
            </a:pPr>
            <a:endParaRPr lang="en-GB" dirty="0"/>
          </a:p>
          <a:p>
            <a:pPr marL="0" indent="0">
              <a:buFont typeface="Arial" panose="020B0604020202020204" pitchFamily="34" charset="0"/>
              <a:buNone/>
            </a:pPr>
            <a:r>
              <a:rPr lang="en-GB" dirty="0"/>
              <a:t>Do you utilise a family member or friend to assist the person?  NB/ Sometimes ‘friends’ or ‘family’ can be the people who are abusing the person.  If in any doubt, request an independent BSL interpreter/language interpreter to assist with communication.</a:t>
            </a:r>
          </a:p>
          <a:p>
            <a:endParaRPr lang="en-GB" dirty="0"/>
          </a:p>
        </p:txBody>
      </p:sp>
      <p:sp>
        <p:nvSpPr>
          <p:cNvPr id="4" name="Slide Number Placeholder 3"/>
          <p:cNvSpPr>
            <a:spLocks noGrp="1"/>
          </p:cNvSpPr>
          <p:nvPr>
            <p:ph type="sldNum" sz="quarter" idx="10"/>
          </p:nvPr>
        </p:nvSpPr>
        <p:spPr/>
        <p:txBody>
          <a:bodyPr/>
          <a:lstStyle/>
          <a:p>
            <a:fld id="{4AE83F26-445C-4D6B-BCAF-F2FFA243ED21}" type="slidenum">
              <a:rPr lang="en-GB" smtClean="0"/>
              <a:t>17</a:t>
            </a:fld>
            <a:endParaRPr lang="en-GB"/>
          </a:p>
        </p:txBody>
      </p:sp>
    </p:spTree>
    <p:extLst>
      <p:ext uri="{BB962C8B-B14F-4D97-AF65-F5344CB8AC3E}">
        <p14:creationId xmlns:p14="http://schemas.microsoft.com/office/powerpoint/2010/main" val="8007099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dirty="0"/>
              <a:t>TRAINER’S NOTE: </a:t>
            </a:r>
            <a:r>
              <a:rPr lang="en-GB" b="0" i="0" dirty="0"/>
              <a:t> Key pieces of safeguarding legislation were covered earlier.  The Mental Capacity Act 2005 was mentioned.  This is where we consider it in a little more detail.  The MCA 2005 is one </a:t>
            </a:r>
            <a:r>
              <a:rPr lang="en-GB" dirty="0"/>
              <a:t>of the key pieces of legislation that should be used by anyone who is involved in the care, support and/or treatment of a person over 16 years of age.</a:t>
            </a:r>
          </a:p>
          <a:p>
            <a:endParaRPr lang="en-GB" dirty="0"/>
          </a:p>
          <a:p>
            <a:r>
              <a:rPr lang="en-GB" dirty="0"/>
              <a:t>Brief exercise : with the person next to you, please have a quick discussion about what you had for breakfast this morning (if you did).  How did you reach your decision?  What considerations did you need to take into account?  Did you feel able to make the decision without support from others?</a:t>
            </a:r>
          </a:p>
          <a:p>
            <a:endParaRPr lang="en-GB" dirty="0"/>
          </a:p>
          <a:p>
            <a:r>
              <a:rPr lang="en-GB" dirty="0"/>
              <a:t>Then talk about a person having capacity only if they can carry out all four of the steps:-</a:t>
            </a:r>
          </a:p>
          <a:p>
            <a:r>
              <a:rPr lang="en-GB" dirty="0"/>
              <a:t>Understand appropriately-presented information about that decision;</a:t>
            </a:r>
          </a:p>
          <a:p>
            <a:r>
              <a:rPr lang="en-GB" dirty="0"/>
              <a:t>Retain the information for long enough to;</a:t>
            </a:r>
          </a:p>
          <a:p>
            <a:r>
              <a:rPr lang="en-GB" dirty="0"/>
              <a:t>Use and weigh it to make a decision, and;</a:t>
            </a:r>
          </a:p>
          <a:p>
            <a:r>
              <a:rPr lang="en-GB" dirty="0"/>
              <a:t>Communicate the decision by any recognisable means.</a:t>
            </a:r>
          </a:p>
          <a:p>
            <a:endParaRPr lang="en-GB" dirty="0"/>
          </a:p>
          <a:p>
            <a:r>
              <a:rPr lang="en-GB" dirty="0"/>
              <a:t>Talk about how people may be able to make some decisions, but not others.  Talk about fluctuating capacity and why.  DECISION and TIME SPECIFIC</a:t>
            </a:r>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may be within your work that it comes to light a person has an Independent Advocate working with them.  It is therefore essential that the Independent Advocate is part of any discussions with/about the person.</a:t>
            </a:r>
          </a:p>
          <a:p>
            <a:endParaRPr lang="en-GB" dirty="0"/>
          </a:p>
          <a:p>
            <a:r>
              <a:rPr lang="en-GB" dirty="0"/>
              <a:t>When does a person need an Advocate?</a:t>
            </a:r>
          </a:p>
          <a:p>
            <a:r>
              <a:rPr lang="en-GB" dirty="0"/>
              <a:t>As a requirement of The Care Act 2014, if it appears to the authority that a person has care and support needs, then a judgement must be made as to whether that person has substantial difficulty in being involved and if there is an appropriate individual to support them.   An Independent Advocate must be appointed to support and represent the person to assist their involvement, if the two conditions are met and if the individuals are to take part in safeguarding enquiries.  There are also other instances such as assessments of need and reviews, but here we are focusing on an individual participating in a safeguarding enquiry.</a:t>
            </a:r>
          </a:p>
          <a:p>
            <a:endParaRPr lang="en-GB" dirty="0"/>
          </a:p>
          <a:p>
            <a:r>
              <a:rPr lang="en-GB" dirty="0"/>
              <a:t>Who runs the Advocacy service?</a:t>
            </a:r>
          </a:p>
          <a:p>
            <a:r>
              <a:rPr lang="en-GB" dirty="0"/>
              <a:t>In Oxfordshire it was run by Getting Heard, but this has now folded.  </a:t>
            </a:r>
          </a:p>
          <a:p>
            <a:r>
              <a:rPr lang="en-GB" dirty="0"/>
              <a:t>A national organisation called </a:t>
            </a:r>
            <a:r>
              <a:rPr lang="en-GB" dirty="0" err="1"/>
              <a:t>PohWER</a:t>
            </a:r>
            <a:r>
              <a:rPr lang="en-GB" dirty="0"/>
              <a:t> are due to officially begin their work in Oxfordshire on October 1, 2019.</a:t>
            </a:r>
          </a:p>
        </p:txBody>
      </p:sp>
      <p:sp>
        <p:nvSpPr>
          <p:cNvPr id="4" name="Slide Number Placeholder 3"/>
          <p:cNvSpPr>
            <a:spLocks noGrp="1"/>
          </p:cNvSpPr>
          <p:nvPr>
            <p:ph type="sldNum" sz="quarter" idx="10"/>
          </p:nvPr>
        </p:nvSpPr>
        <p:spPr/>
        <p:txBody>
          <a:bodyPr/>
          <a:lstStyle/>
          <a:p>
            <a:fld id="{4AE83F26-445C-4D6B-BCAF-F2FFA243ED21}" type="slidenum">
              <a:rPr lang="en-GB" smtClean="0"/>
              <a:t>19</a:t>
            </a:fld>
            <a:endParaRPr lang="en-GB"/>
          </a:p>
        </p:txBody>
      </p:sp>
    </p:spTree>
    <p:extLst>
      <p:ext uri="{BB962C8B-B14F-4D97-AF65-F5344CB8AC3E}">
        <p14:creationId xmlns:p14="http://schemas.microsoft.com/office/powerpoint/2010/main" val="17929518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First and foremost, </a:t>
            </a:r>
            <a:r>
              <a:rPr lang="en-US" sz="1200" b="1" kern="1200" dirty="0">
                <a:solidFill>
                  <a:schemeClr val="tx1"/>
                </a:solidFill>
                <a:effectLst/>
                <a:latin typeface="+mn-lt"/>
                <a:ea typeface="+mn-ea"/>
                <a:cs typeface="+mn-cs"/>
              </a:rPr>
              <a:t>keep the person safe </a:t>
            </a:r>
            <a:r>
              <a:rPr lang="en-US" sz="1200" kern="1200" dirty="0">
                <a:solidFill>
                  <a:schemeClr val="tx1"/>
                </a:solidFill>
                <a:effectLst/>
                <a:latin typeface="+mn-lt"/>
                <a:ea typeface="+mn-ea"/>
                <a:cs typeface="+mn-cs"/>
              </a:rPr>
              <a:t>(if safe and appropriate to do so)  If </a:t>
            </a:r>
            <a:r>
              <a:rPr lang="en-GB" sz="1200" kern="1200" dirty="0">
                <a:solidFill>
                  <a:schemeClr val="tx1"/>
                </a:solidFill>
                <a:effectLst/>
                <a:latin typeface="+mn-lt"/>
                <a:ea typeface="+mn-ea"/>
                <a:cs typeface="+mn-cs"/>
              </a:rPr>
              <a:t>a person is at immediate and significant risk of harm, or it has occurred, please take appropriate steps, i.e. call Police, Fire or Ambulance services.  Safeguarding is not a substitute for the emergency services!</a:t>
            </a:r>
            <a:endParaRPr lang="en-US" sz="1200" kern="1200" dirty="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Gain consent </a:t>
            </a:r>
            <a:r>
              <a:rPr lang="en-US" sz="1200" kern="1200" dirty="0">
                <a:solidFill>
                  <a:schemeClr val="tx1"/>
                </a:solidFill>
                <a:effectLst/>
                <a:latin typeface="+mn-lt"/>
                <a:ea typeface="+mn-ea"/>
                <a:cs typeface="+mn-cs"/>
              </a:rPr>
              <a:t>if able to – consent is not essential when deciding whether concerns should be raised.  However, wherever possible you should discuss your concerns with the person and/or their representative and seek their consent.  Are there any children and/or other adults with care and support needs involved, or is there a potential risk to others?  If this is the case, consent can be overridden in the interests of protecting others.</a:t>
            </a:r>
          </a:p>
          <a:p>
            <a:pPr lvl="0"/>
            <a:endParaRPr lang="en-GB"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Gain the views and wishes </a:t>
            </a:r>
            <a:r>
              <a:rPr lang="en-US" sz="1200" b="0" kern="1200" dirty="0">
                <a:solidFill>
                  <a:schemeClr val="tx1"/>
                </a:solidFill>
                <a:effectLst/>
                <a:latin typeface="+mn-lt"/>
                <a:ea typeface="+mn-ea"/>
                <a:cs typeface="+mn-cs"/>
              </a:rPr>
              <a:t>of the person </a:t>
            </a:r>
            <a:r>
              <a:rPr lang="en-US" sz="1200" kern="1200" dirty="0">
                <a:solidFill>
                  <a:schemeClr val="tx1"/>
                </a:solidFill>
                <a:effectLst/>
                <a:latin typeface="+mn-lt"/>
                <a:ea typeface="+mn-ea"/>
                <a:cs typeface="+mn-cs"/>
              </a:rPr>
              <a:t>concerned.</a:t>
            </a:r>
          </a:p>
          <a:p>
            <a:pPr lvl="0"/>
            <a:endParaRPr lang="en-GB"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Refer to the threshold of needs matrix </a:t>
            </a:r>
            <a:r>
              <a:rPr lang="en-US" sz="1200" kern="1200" dirty="0">
                <a:solidFill>
                  <a:schemeClr val="tx1"/>
                </a:solidFill>
                <a:effectLst/>
                <a:latin typeface="+mn-lt"/>
                <a:ea typeface="+mn-ea"/>
                <a:cs typeface="+mn-cs"/>
              </a:rPr>
              <a:t>to consider whether the matter needs to be raised as a safeguarding concern, or whether a consultation call is required.  </a:t>
            </a:r>
          </a:p>
          <a:p>
            <a:pPr lvl="0"/>
            <a:endParaRPr lang="en-US" sz="1200" kern="1200" dirty="0">
              <a:solidFill>
                <a:schemeClr val="tx1"/>
              </a:solidFill>
              <a:effectLst/>
              <a:latin typeface="+mn-lt"/>
              <a:ea typeface="+mn-ea"/>
              <a:cs typeface="+mn-cs"/>
            </a:endParaRPr>
          </a:p>
          <a:p>
            <a:pPr lvl="0"/>
            <a:r>
              <a:rPr lang="en-GB" sz="1200" b="1" kern="1200" dirty="0">
                <a:solidFill>
                  <a:schemeClr val="tx1"/>
                </a:solidFill>
                <a:effectLst/>
                <a:latin typeface="+mn-lt"/>
                <a:ea typeface="+mn-ea"/>
                <a:cs typeface="+mn-cs"/>
              </a:rPr>
              <a:t>Seek advice and support</a:t>
            </a:r>
            <a:r>
              <a:rPr lang="en-GB" sz="1200" b="0" kern="1200" dirty="0">
                <a:solidFill>
                  <a:schemeClr val="tx1"/>
                </a:solidFill>
                <a:effectLst/>
                <a:latin typeface="+mn-lt"/>
                <a:ea typeface="+mn-ea"/>
                <a:cs typeface="+mn-cs"/>
              </a:rPr>
              <a:t> from a senior member of your team as to the next steps you need or they need to take.</a:t>
            </a:r>
            <a:endParaRPr lang="en-GB" sz="1200" b="1" kern="1200" dirty="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baseline="0" dirty="0"/>
              <a:t>Toilets – trainer to find out where toilets are located and accessibility options for delegates who may require disabled facilities.</a:t>
            </a:r>
          </a:p>
          <a:p>
            <a:pPr>
              <a:lnSpc>
                <a:spcPct val="80000"/>
              </a:lnSpc>
            </a:pPr>
            <a:endParaRPr lang="en-US" baseline="0" dirty="0"/>
          </a:p>
          <a:p>
            <a:pPr>
              <a:lnSpc>
                <a:spcPct val="80000"/>
              </a:lnSpc>
            </a:pPr>
            <a:r>
              <a:rPr lang="en-US" baseline="0" dirty="0"/>
              <a:t>Exits &amp; Fire procedures – trainer to find out for that venue and inform delegates whether there are any expected ‘tests’ at a certain time.  Find out where you are expected to congregate once out of the building.</a:t>
            </a:r>
          </a:p>
          <a:p>
            <a:pPr>
              <a:lnSpc>
                <a:spcPct val="80000"/>
              </a:lnSpc>
            </a:pPr>
            <a:endParaRPr lang="en-US" baseline="0" dirty="0"/>
          </a:p>
          <a:p>
            <a:pPr>
              <a:lnSpc>
                <a:spcPct val="80000"/>
              </a:lnSpc>
            </a:pPr>
            <a:r>
              <a:rPr lang="en-US" baseline="0" dirty="0"/>
              <a:t>Course timings and breaks – the course will be no longer than 2.5 hours.  A break will be included, depending on timings it is likely to be 10 minutes.  Please remind people this is their session.  If they need to take a break for any reason, be it due to the effects of the content of the course, be it that they cannot sit for long periods etc. they are welcome to do so without feeling the need to ask the Trainers or wait for the ‘official’ break.</a:t>
            </a:r>
          </a:p>
          <a:p>
            <a:pPr>
              <a:lnSpc>
                <a:spcPct val="80000"/>
              </a:lnSpc>
            </a:pPr>
            <a:endParaRPr lang="en-US" baseline="0" dirty="0"/>
          </a:p>
          <a:p>
            <a:pPr>
              <a:lnSpc>
                <a:spcPct val="80000"/>
              </a:lnSpc>
            </a:pPr>
            <a:r>
              <a:rPr lang="en-US" baseline="0" dirty="0"/>
              <a:t>Course materials – there will be a link in your OSAB account to the slides used today, along with an information booklet following your attendance </a:t>
            </a:r>
            <a:r>
              <a:rPr lang="en-US" baseline="0"/>
              <a:t>today.</a:t>
            </a:r>
          </a:p>
          <a:p>
            <a:pPr>
              <a:lnSpc>
                <a:spcPct val="80000"/>
              </a:lnSpc>
            </a:pPr>
            <a:endParaRPr lang="en-US" baseline="0" dirty="0"/>
          </a:p>
          <a:p>
            <a:pPr>
              <a:lnSpc>
                <a:spcPct val="80000"/>
              </a:lnSpc>
            </a:pPr>
            <a:r>
              <a:rPr lang="en-US" baseline="0" dirty="0"/>
              <a:t>Mobile phones – reminder for people to switch them to vibrate or silent and leave the room if they need to take a call.  Please do not sit in the session checking social media.  Trainers to call people out if they do not appear to be engaging, and are constantly checking phones!</a:t>
            </a:r>
          </a:p>
          <a:p>
            <a:pPr>
              <a:lnSpc>
                <a:spcPct val="80000"/>
              </a:lnSpc>
            </a:pPr>
            <a:endParaRPr lang="en-US" baseline="0" dirty="0"/>
          </a:p>
          <a:p>
            <a:pPr>
              <a:lnSpc>
                <a:spcPct val="80000"/>
              </a:lnSpc>
            </a:pP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dirty="0"/>
              <a:t>TRAINER’S NOTE: </a:t>
            </a:r>
            <a:r>
              <a:rPr lang="en-GB" b="0" i="0" dirty="0"/>
              <a:t> </a:t>
            </a:r>
            <a:r>
              <a:rPr lang="en-GB" b="0" i="1" dirty="0"/>
              <a:t>Acknowledge that different organisations will have different recording systems, but the main points on the slide are relevant in any place of work.</a:t>
            </a:r>
            <a:endParaRPr lang="en-GB" b="1" i="1" dirty="0"/>
          </a:p>
          <a:p>
            <a:endParaRPr lang="en-GB" dirty="0"/>
          </a:p>
          <a:p>
            <a:r>
              <a:rPr lang="en-GB" dirty="0"/>
              <a:t>Record keeping is important in all aspects of our work with people.  </a:t>
            </a:r>
          </a:p>
          <a:p>
            <a:endParaRPr lang="en-GB" dirty="0"/>
          </a:p>
          <a:p>
            <a:r>
              <a:rPr lang="en-GB" dirty="0"/>
              <a:t>As a basic format, it is useful to record any incidents, or general concerns you have about a person within your organisation.  This can help to build a picture of issues/situations that are occurring for that person, or even to show that support has been offered, but the person declined.</a:t>
            </a:r>
          </a:p>
          <a:p>
            <a:endParaRPr lang="en-GB" dirty="0"/>
          </a:p>
          <a:p>
            <a:r>
              <a:rPr lang="en-GB" dirty="0"/>
              <a:t>We are all very busy, but it is best practice to follow up to ensure matters have been considered and signposted or moved on to appropriate agencies.</a:t>
            </a:r>
          </a:p>
          <a:p>
            <a:endParaRPr lang="en-GB" dirty="0"/>
          </a:p>
          <a:p>
            <a:r>
              <a:rPr lang="en-GB" dirty="0"/>
              <a:t>If it’s not recorded, it didn’t happen!</a:t>
            </a:r>
          </a:p>
          <a:p>
            <a:endParaRPr lang="en-GB" dirty="0"/>
          </a:p>
        </p:txBody>
      </p:sp>
      <p:sp>
        <p:nvSpPr>
          <p:cNvPr id="4" name="Slide Number Placeholder 3"/>
          <p:cNvSpPr>
            <a:spLocks noGrp="1"/>
          </p:cNvSpPr>
          <p:nvPr>
            <p:ph type="sldNum" sz="quarter" idx="10"/>
          </p:nvPr>
        </p:nvSpPr>
        <p:spPr/>
        <p:txBody>
          <a:bodyPr/>
          <a:lstStyle/>
          <a:p>
            <a:fld id="{4AE83F26-445C-4D6B-BCAF-F2FFA243ED21}" type="slidenum">
              <a:rPr lang="en-GB" smtClean="0"/>
              <a:t>21</a:t>
            </a:fld>
            <a:endParaRPr lang="en-GB"/>
          </a:p>
        </p:txBody>
      </p:sp>
    </p:spTree>
    <p:extLst>
      <p:ext uri="{BB962C8B-B14F-4D97-AF65-F5344CB8AC3E}">
        <p14:creationId xmlns:p14="http://schemas.microsoft.com/office/powerpoint/2010/main" val="36439503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dirty="0"/>
              <a:t>TRAINER’S NOTE:</a:t>
            </a:r>
            <a:r>
              <a:rPr lang="en-GB" b="0" i="0" dirty="0"/>
              <a:t> </a:t>
            </a:r>
            <a:r>
              <a:rPr lang="en-GB" b="0" i="1" dirty="0"/>
              <a:t>This slide is to go through the process of how to formally report a concern to the Safeguarding Adults Service.  Acknowledge that this is a basic outline of the initial process that is followed.</a:t>
            </a:r>
            <a:endParaRPr lang="en-GB" b="1" i="1" dirty="0"/>
          </a:p>
          <a:p>
            <a:endParaRPr lang="en-GB" baseline="0" dirty="0"/>
          </a:p>
          <a:p>
            <a:r>
              <a:rPr lang="en-GB" baseline="0" dirty="0"/>
              <a:t>If a referrer disagrees with any decisions reached by the Safeguarding Adults Service, this should be escalated to the Team Manager, Fay Brown.  If professionals are still unsatisfied following escalation, it should be raised to the Operational Safeguarding Manager, Hugh Ellis.  Both can be contacted on 01865 328232.</a:t>
            </a:r>
          </a:p>
          <a:p>
            <a:endParaRPr lang="en-GB" dirty="0"/>
          </a:p>
          <a:p>
            <a:r>
              <a:rPr lang="en-GB" dirty="0"/>
              <a:t>If a member of the public wishes to raise a concern, they can either complete an online form following the link on the screen, but need to click on ‘General Public </a:t>
            </a:r>
            <a:r>
              <a:rPr lang="en-GB" dirty="0" err="1"/>
              <a:t>Alerter</a:t>
            </a:r>
            <a:r>
              <a:rPr lang="en-GB" dirty="0"/>
              <a:t> form’, or should call the Social &amp; Healthcare Team number 0345 050 7666 where information will be taken and passed to the Safeguarding Adults Service, or to another team within Adult Social Care if more appropriate.</a:t>
            </a:r>
          </a:p>
        </p:txBody>
      </p:sp>
      <p:sp>
        <p:nvSpPr>
          <p:cNvPr id="4" name="Slide Number Placeholder 3"/>
          <p:cNvSpPr>
            <a:spLocks noGrp="1"/>
          </p:cNvSpPr>
          <p:nvPr>
            <p:ph type="sldNum" sz="quarter" idx="10"/>
          </p:nvPr>
        </p:nvSpPr>
        <p:spPr/>
        <p:txBody>
          <a:bodyPr/>
          <a:lstStyle/>
          <a:p>
            <a:fld id="{4AE83F26-445C-4D6B-BCAF-F2FFA243ED21}" type="slidenum">
              <a:rPr lang="en-GB" smtClean="0"/>
              <a:t>22</a:t>
            </a:fld>
            <a:endParaRPr lang="en-GB"/>
          </a:p>
        </p:txBody>
      </p:sp>
    </p:spTree>
    <p:extLst>
      <p:ext uri="{BB962C8B-B14F-4D97-AF65-F5344CB8AC3E}">
        <p14:creationId xmlns:p14="http://schemas.microsoft.com/office/powerpoint/2010/main" val="20940372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dirty="0"/>
              <a:t>TRAINER’S NOTE:  </a:t>
            </a:r>
            <a:r>
              <a:rPr lang="en-GB" b="0" i="1" dirty="0"/>
              <a:t>You should have reached this slide by 12.15 at the latest.  There are six case studies in total.  Please ask attendees to work in their groups.  Give up to 15 minutes for them to consider the content.  This then leaves 30 minutes for feedback on the case studies (if there isn’t time to feedback on all 6, cover as many as possible), to cover the final slide ‘Summary’, and to ask whether attendees have any questions.</a:t>
            </a:r>
          </a:p>
          <a:p>
            <a:endParaRPr lang="en-GB" b="0" i="1" dirty="0"/>
          </a:p>
          <a:p>
            <a:r>
              <a:rPr lang="en-GB" b="0" i="0" dirty="0"/>
              <a:t>Trainer’s to inform attendees that this is their opportunity to consolidate all the learning from the session.  Ask them to refer to the Threshold of Needs Matrix when considering each case study as this will get them to start to understand how it can assist them and their colleagues when a concern arises.</a:t>
            </a:r>
          </a:p>
        </p:txBody>
      </p:sp>
      <p:sp>
        <p:nvSpPr>
          <p:cNvPr id="4" name="Slide Number Placeholder 3"/>
          <p:cNvSpPr>
            <a:spLocks noGrp="1"/>
          </p:cNvSpPr>
          <p:nvPr>
            <p:ph type="sldNum" sz="quarter" idx="10"/>
          </p:nvPr>
        </p:nvSpPr>
        <p:spPr/>
        <p:txBody>
          <a:bodyPr/>
          <a:lstStyle/>
          <a:p>
            <a:fld id="{4AE83F26-445C-4D6B-BCAF-F2FFA243ED21}" type="slidenum">
              <a:rPr lang="en-GB" smtClean="0"/>
              <a:t>23</a:t>
            </a:fld>
            <a:endParaRPr lang="en-GB"/>
          </a:p>
        </p:txBody>
      </p:sp>
    </p:spTree>
    <p:extLst>
      <p:ext uri="{BB962C8B-B14F-4D97-AF65-F5344CB8AC3E}">
        <p14:creationId xmlns:p14="http://schemas.microsoft.com/office/powerpoint/2010/main" val="29861754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1" kern="1200" dirty="0">
                <a:solidFill>
                  <a:schemeClr val="tx1"/>
                </a:solidFill>
                <a:effectLst/>
                <a:latin typeface="+mn-lt"/>
                <a:ea typeface="+mn-ea"/>
                <a:cs typeface="+mn-cs"/>
              </a:rPr>
              <a:t>TRAINER’S NOTE: </a:t>
            </a:r>
            <a:r>
              <a:rPr lang="en-GB" sz="1200" b="0" i="0" kern="1200" dirty="0">
                <a:solidFill>
                  <a:schemeClr val="tx1"/>
                </a:solidFill>
                <a:effectLst/>
                <a:latin typeface="+mn-lt"/>
                <a:ea typeface="+mn-ea"/>
                <a:cs typeface="+mn-cs"/>
              </a:rPr>
              <a:t>Trainers to clarify training session has been about raising awareness of adult safeguarding and ‘everybody’s responsibility’ around it.  </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[Should attendees wish to undertake further training around safeguarding issues, OSAB are currently hosting Domestic Abuse and Modern Slavery training, along with more in depth adult safeguarding training for frontline/caseworkers and leads/managers]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Please inform attendees that they will be sent a link to the slides and a ‘useful information’ booklet which will have contact details of organisations, information about further training availability etc.</a:t>
            </a:r>
          </a:p>
          <a:p>
            <a:endParaRPr lang="en-GB" b="0" dirty="0"/>
          </a:p>
        </p:txBody>
      </p:sp>
      <p:sp>
        <p:nvSpPr>
          <p:cNvPr id="4" name="Slide Number Placeholder 3"/>
          <p:cNvSpPr>
            <a:spLocks noGrp="1"/>
          </p:cNvSpPr>
          <p:nvPr>
            <p:ph type="sldNum" sz="quarter" idx="10"/>
          </p:nvPr>
        </p:nvSpPr>
        <p:spPr/>
        <p:txBody>
          <a:bodyPr/>
          <a:lstStyle/>
          <a:p>
            <a:fld id="{4AE83F26-445C-4D6B-BCAF-F2FFA243ED21}" type="slidenum">
              <a:rPr lang="en-GB" smtClean="0"/>
              <a:t>24</a:t>
            </a:fld>
            <a:endParaRPr lang="en-GB"/>
          </a:p>
        </p:txBody>
      </p:sp>
    </p:spTree>
    <p:extLst>
      <p:ext uri="{BB962C8B-B14F-4D97-AF65-F5344CB8AC3E}">
        <p14:creationId xmlns:p14="http://schemas.microsoft.com/office/powerpoint/2010/main" val="1415509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Trainers</a:t>
            </a:r>
            <a:r>
              <a:rPr lang="en-US" baseline="0" dirty="0"/>
              <a:t> to make delegates aware that if anything raised requires action they will discuss it with the delegate in question either during a break or ask them to stay behind at the end of the session. </a:t>
            </a:r>
          </a:p>
          <a:p>
            <a:pPr>
              <a:lnSpc>
                <a:spcPct val="80000"/>
              </a:lnSpc>
            </a:pPr>
            <a:endParaRPr lang="en-US" baseline="0" dirty="0"/>
          </a:p>
          <a:p>
            <a:pPr>
              <a:lnSpc>
                <a:spcPct val="80000"/>
              </a:lnSpc>
            </a:pPr>
            <a:r>
              <a:rPr lang="en-US" baseline="0" dirty="0"/>
              <a:t>Trainers will stay behind after the session anyway in case there is anything attendees wish to discuss outside of the group.</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Remember to:</a:t>
            </a:r>
          </a:p>
          <a:p>
            <a:endParaRPr lang="en-GB" dirty="0"/>
          </a:p>
          <a:p>
            <a:pPr marL="228600" indent="-228600">
              <a:buFont typeface="+mj-lt"/>
              <a:buAutoNum type="arabicPeriod"/>
            </a:pPr>
            <a:r>
              <a:rPr lang="en-GB" dirty="0"/>
              <a:t>Acknowledge</a:t>
            </a:r>
            <a:r>
              <a:rPr lang="en-GB" baseline="0" dirty="0"/>
              <a:t> the complexity of the issues</a:t>
            </a:r>
          </a:p>
          <a:p>
            <a:pPr marL="228600" indent="-228600">
              <a:buFont typeface="+mj-lt"/>
              <a:buAutoNum type="arabicPeriod"/>
            </a:pPr>
            <a:endParaRPr lang="en-GB" baseline="0" dirty="0"/>
          </a:p>
          <a:p>
            <a:pPr marL="228600" indent="-228600">
              <a:buFont typeface="+mj-lt"/>
              <a:buAutoNum type="arabicPeriod"/>
            </a:pPr>
            <a:r>
              <a:rPr lang="en-GB" sz="1200" kern="1200" dirty="0">
                <a:solidFill>
                  <a:schemeClr val="tx1"/>
                </a:solidFill>
                <a:effectLst/>
                <a:latin typeface="+mn-lt"/>
                <a:ea typeface="+mn-ea"/>
                <a:cs typeface="+mn-cs"/>
              </a:rPr>
              <a:t>Recognise diversity/values held by service users/patients/clients and how it adds to the complexity of the work we do. </a:t>
            </a:r>
          </a:p>
          <a:p>
            <a:pPr marL="228600" indent="-228600">
              <a:buFont typeface="+mj-lt"/>
              <a:buAutoNum type="arabicPeriod"/>
            </a:pPr>
            <a:endParaRPr lang="en-GB" sz="1200" kern="1200" dirty="0">
              <a:solidFill>
                <a:schemeClr val="tx1"/>
              </a:solidFill>
              <a:effectLst/>
              <a:latin typeface="+mn-lt"/>
              <a:ea typeface="+mn-ea"/>
              <a:cs typeface="+mn-cs"/>
            </a:endParaRPr>
          </a:p>
          <a:p>
            <a:pPr marL="228600" indent="-228600">
              <a:buFont typeface="+mj-lt"/>
              <a:buAutoNum type="arabicPeriod"/>
            </a:pPr>
            <a:r>
              <a:rPr lang="en-GB" sz="1200" kern="1200" dirty="0">
                <a:solidFill>
                  <a:schemeClr val="tx1"/>
                </a:solidFill>
                <a:effectLst/>
                <a:latin typeface="+mn-lt"/>
                <a:ea typeface="+mn-ea"/>
                <a:cs typeface="+mn-cs"/>
              </a:rPr>
              <a:t>Safeguarding doesn’t have a one size fits all response. </a:t>
            </a:r>
            <a:endParaRPr lang="en-GB" dirty="0"/>
          </a:p>
        </p:txBody>
      </p:sp>
      <p:sp>
        <p:nvSpPr>
          <p:cNvPr id="4" name="Slide Number Placeholder 3"/>
          <p:cNvSpPr>
            <a:spLocks noGrp="1"/>
          </p:cNvSpPr>
          <p:nvPr>
            <p:ph type="sldNum" sz="quarter" idx="10"/>
          </p:nvPr>
        </p:nvSpPr>
        <p:spPr/>
        <p:txBody>
          <a:bodyPr/>
          <a:lstStyle/>
          <a:p>
            <a:fld id="{4AE83F26-445C-4D6B-BCAF-F2FFA243ED21}" type="slidenum">
              <a:rPr lang="en-GB" smtClean="0"/>
              <a:t>4</a:t>
            </a:fld>
            <a:endParaRPr lang="en-GB"/>
          </a:p>
        </p:txBody>
      </p:sp>
    </p:spTree>
    <p:extLst>
      <p:ext uri="{BB962C8B-B14F-4D97-AF65-F5344CB8AC3E}">
        <p14:creationId xmlns:p14="http://schemas.microsoft.com/office/powerpoint/2010/main" val="3876562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Trainers</a:t>
            </a:r>
            <a:r>
              <a:rPr lang="en-US" baseline="0" dirty="0"/>
              <a:t> should describe their own role to establish their credibility as someone to present on safeguarding (don’t forget add-ons to your role such as being a Best Interest Assessor, AMHP etc.)</a:t>
            </a:r>
          </a:p>
          <a:p>
            <a:endParaRPr lang="en-US" baseline="0" dirty="0"/>
          </a:p>
          <a:p>
            <a:r>
              <a:rPr lang="en-US" baseline="0" dirty="0"/>
              <a:t>Ask attendees to introduce themselves to the group (not just the Trainers!), what their job role is and which </a:t>
            </a:r>
            <a:r>
              <a:rPr lang="en-US" baseline="0" dirty="0" err="1"/>
              <a:t>organisation</a:t>
            </a:r>
            <a:r>
              <a:rPr lang="en-US" baseline="0" dirty="0"/>
              <a:t> they work in (no acronyms please) and the work/people the </a:t>
            </a:r>
            <a:r>
              <a:rPr lang="en-US" baseline="0" dirty="0" err="1"/>
              <a:t>organisation</a:t>
            </a:r>
            <a:r>
              <a:rPr lang="en-US" baseline="0" dirty="0"/>
              <a:t> do/work with.</a:t>
            </a:r>
          </a:p>
        </p:txBody>
      </p:sp>
      <p:sp>
        <p:nvSpPr>
          <p:cNvPr id="4" name="Slide Number Placeholder 3"/>
          <p:cNvSpPr>
            <a:spLocks noGrp="1"/>
          </p:cNvSpPr>
          <p:nvPr>
            <p:ph type="sldNum" sz="quarter" idx="10"/>
          </p:nvPr>
        </p:nvSpPr>
        <p:spPr/>
        <p:txBody>
          <a:bodyPr/>
          <a:lstStyle/>
          <a:p>
            <a:fld id="{75693FD4-8F83-4EF7-AC3F-0DC0388986B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dirty="0"/>
              <a:t>TRAINER’S NOTE: </a:t>
            </a:r>
            <a:r>
              <a:rPr lang="en-GB" i="1" dirty="0"/>
              <a:t>Trainers should ask delegates in small groups to discuss this point for a couple of minutes and then feedback to the group.</a:t>
            </a:r>
          </a:p>
          <a:p>
            <a:r>
              <a:rPr lang="en-GB" i="1" dirty="0"/>
              <a:t>Trainers to confirm answers, or explain what the differences are.</a:t>
            </a:r>
          </a:p>
          <a:p>
            <a:endParaRPr lang="en-GB" dirty="0"/>
          </a:p>
          <a:p>
            <a:r>
              <a:rPr lang="en-GB" i="1" dirty="0"/>
              <a:t>The reason for this slide is that some attendees may work with both children and adults, so may have undertaken children’s safeguarding training, and may believe adult safeguarding is the same as children’s.  It is not.</a:t>
            </a:r>
          </a:p>
          <a:p>
            <a:endParaRPr lang="en-GB" i="1" dirty="0"/>
          </a:p>
          <a:p>
            <a:pPr marL="171450" indent="-171450">
              <a:buFont typeface="Arial" panose="020B0604020202020204" pitchFamily="34" charset="0"/>
              <a:buChar char="•"/>
            </a:pPr>
            <a:r>
              <a:rPr lang="en-GB" i="0" dirty="0"/>
              <a:t>Children and adults may each face a different set of issues</a:t>
            </a:r>
          </a:p>
          <a:p>
            <a:pPr marL="171450" indent="-171450">
              <a:buFont typeface="Arial" panose="020B0604020202020204" pitchFamily="34" charset="0"/>
              <a:buChar char="•"/>
            </a:pPr>
            <a:r>
              <a:rPr lang="en-GB" i="0" dirty="0"/>
              <a:t>Definitions and terms used differ</a:t>
            </a:r>
          </a:p>
          <a:p>
            <a:pPr marL="171450" indent="-171450">
              <a:buFont typeface="Arial" panose="020B0604020202020204" pitchFamily="34" charset="0"/>
              <a:buChar char="•"/>
            </a:pPr>
            <a:r>
              <a:rPr lang="en-GB" i="0" dirty="0"/>
              <a:t>Procedures for reporting abuse and handling cases are not the same</a:t>
            </a:r>
          </a:p>
          <a:p>
            <a:pPr marL="171450" indent="-171450">
              <a:buFont typeface="Arial" panose="020B0604020202020204" pitchFamily="34" charset="0"/>
              <a:buChar char="•"/>
            </a:pPr>
            <a:r>
              <a:rPr lang="en-GB" i="0" dirty="0"/>
              <a:t>There is different legislation and policy</a:t>
            </a:r>
          </a:p>
          <a:p>
            <a:endParaRPr lang="en-GB" i="0" dirty="0"/>
          </a:p>
          <a:p>
            <a:r>
              <a:rPr lang="en-GB" i="0" dirty="0"/>
              <a:t>One important difference between safeguarding adults and safeguarding children is </a:t>
            </a:r>
            <a:r>
              <a:rPr lang="en-GB" b="1" i="0" dirty="0"/>
              <a:t>an adult’s right to self-determination</a:t>
            </a:r>
            <a:r>
              <a:rPr lang="en-GB" i="0" dirty="0"/>
              <a:t>. Adults may choose not to act at all to protect themselves, and it is only in extreme circumstances that the law intervenes. This will often only happen when an adult is assessed to lack capacity in that area, or where the concerns may extend to children, such as when they are living in the same household.  This can make the matter of safeguarding adults even more complex. </a:t>
            </a:r>
          </a:p>
        </p:txBody>
      </p:sp>
      <p:sp>
        <p:nvSpPr>
          <p:cNvPr id="4" name="Slide Number Placeholder 3"/>
          <p:cNvSpPr>
            <a:spLocks noGrp="1"/>
          </p:cNvSpPr>
          <p:nvPr>
            <p:ph type="sldNum" sz="quarter" idx="10"/>
          </p:nvPr>
        </p:nvSpPr>
        <p:spPr/>
        <p:txBody>
          <a:bodyPr/>
          <a:lstStyle/>
          <a:p>
            <a:fld id="{75693FD4-8F83-4EF7-AC3F-0DC0388986B0}" type="slidenum">
              <a:rPr lang="en-US" smtClean="0"/>
              <a:pPr/>
              <a:t>6</a:t>
            </a:fld>
            <a:endParaRPr lang="en-US"/>
          </a:p>
        </p:txBody>
      </p:sp>
    </p:spTree>
    <p:extLst>
      <p:ext uri="{BB962C8B-B14F-4D97-AF65-F5344CB8AC3E}">
        <p14:creationId xmlns:p14="http://schemas.microsoft.com/office/powerpoint/2010/main" val="2609228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dirty="0"/>
              <a:t>TRAINER’S NOTE: </a:t>
            </a:r>
            <a:r>
              <a:rPr lang="en-GB" i="1" dirty="0"/>
              <a:t>Trainers to refer back to the previous slide and remind everyone that the focus of today’s session is on adults, although consideration should always be given if children are likely to be affected by any concerns about an adult.</a:t>
            </a:r>
          </a:p>
          <a:p>
            <a:endParaRPr lang="en-GB" dirty="0"/>
          </a:p>
          <a:p>
            <a:r>
              <a:rPr lang="en-GB" dirty="0"/>
              <a:t>Trainers to acknowledge that safeguarding is everyone’s responsibility, no matter what job role you hold within your organisation and no matter how brief your contact with a person may be.</a:t>
            </a:r>
          </a:p>
          <a:p>
            <a:endParaRPr lang="en-GB" dirty="0"/>
          </a:p>
          <a:p>
            <a:r>
              <a:rPr lang="en-GB" dirty="0"/>
              <a:t>Safeguarding covers many aspects including; recognising possible signs of abuse; reporting suspected abuse, to investigating, and supporting people who have been abused.</a:t>
            </a:r>
          </a:p>
        </p:txBody>
      </p:sp>
      <p:sp>
        <p:nvSpPr>
          <p:cNvPr id="4" name="Slide Number Placeholder 3"/>
          <p:cNvSpPr>
            <a:spLocks noGrp="1"/>
          </p:cNvSpPr>
          <p:nvPr>
            <p:ph type="sldNum" sz="quarter" idx="5"/>
          </p:nvPr>
        </p:nvSpPr>
        <p:spPr/>
        <p:txBody>
          <a:bodyPr/>
          <a:lstStyle/>
          <a:p>
            <a:fld id="{4AE83F26-445C-4D6B-BCAF-F2FFA243ED21}" type="slidenum">
              <a:rPr lang="en-GB" smtClean="0"/>
              <a:t>7</a:t>
            </a:fld>
            <a:endParaRPr lang="en-GB"/>
          </a:p>
        </p:txBody>
      </p:sp>
    </p:spTree>
    <p:extLst>
      <p:ext uri="{BB962C8B-B14F-4D97-AF65-F5344CB8AC3E}">
        <p14:creationId xmlns:p14="http://schemas.microsoft.com/office/powerpoint/2010/main" val="1644109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dirty="0"/>
              <a:t>TRAINER’S NOTE: </a:t>
            </a:r>
            <a:r>
              <a:rPr lang="en-GB" b="0" i="1" dirty="0"/>
              <a:t>this slide requires a further ‘click’ in order to show the statements underneath the heading.  Only click once attendees have given feedback.</a:t>
            </a:r>
          </a:p>
          <a:p>
            <a:endParaRPr lang="en-GB" dirty="0"/>
          </a:p>
          <a:p>
            <a:r>
              <a:rPr lang="en-GB" dirty="0"/>
              <a:t>Trainer to ask attendees 1) to consider what is abuse 2) where abuse can take place, and 3) who can be an abuser.  Give 5 minutes for attendees to consider and discuss the questions.  If the room goes quiet before 5 minutes is up, request feedback.</a:t>
            </a:r>
          </a:p>
          <a:p>
            <a:endParaRPr lang="en-GB" dirty="0"/>
          </a:p>
          <a:p>
            <a:r>
              <a:rPr lang="en-GB" b="1" u="sng" dirty="0"/>
              <a:t>Answers</a:t>
            </a:r>
          </a:p>
          <a:p>
            <a:endParaRPr lang="en-GB" b="1" u="sng" dirty="0"/>
          </a:p>
          <a:p>
            <a:r>
              <a:rPr lang="en-GB" dirty="0"/>
              <a:t>Abuse is harm or distress caused by a person exerting power and control towards another person/others.</a:t>
            </a:r>
          </a:p>
          <a:p>
            <a:endParaRPr lang="en-GB" dirty="0"/>
          </a:p>
          <a:p>
            <a:r>
              <a:rPr lang="en-GB" dirty="0"/>
              <a:t>Where?</a:t>
            </a:r>
          </a:p>
          <a:p>
            <a:r>
              <a:rPr lang="en-GB" dirty="0"/>
              <a:t>Examples; In an adult’s own home.  In a supported living environment.  In a Care or Nursing Home.  Anywhere in the community.  In a hospital.</a:t>
            </a:r>
          </a:p>
          <a:p>
            <a:endParaRPr lang="en-GB" dirty="0"/>
          </a:p>
          <a:p>
            <a:r>
              <a:rPr lang="en-GB" dirty="0"/>
              <a:t>Who?</a:t>
            </a:r>
          </a:p>
          <a:p>
            <a:r>
              <a:rPr lang="en-GB" dirty="0"/>
              <a:t>Examples; A partner or a relative.  A friend or neighbour.  A paid or volunteer carer.  Other service users.  Someone in a position of trust.  A stranger.</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4AE83F26-445C-4D6B-BCAF-F2FFA243ED21}" type="slidenum">
              <a:rPr lang="en-GB" smtClean="0"/>
              <a:t>8</a:t>
            </a:fld>
            <a:endParaRPr lang="en-GB"/>
          </a:p>
        </p:txBody>
      </p:sp>
    </p:spTree>
    <p:extLst>
      <p:ext uri="{BB962C8B-B14F-4D97-AF65-F5344CB8AC3E}">
        <p14:creationId xmlns:p14="http://schemas.microsoft.com/office/powerpoint/2010/main" val="1683709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dirty="0"/>
              <a:t>TRAINER’S NOTE: This is a quick slide!  </a:t>
            </a:r>
            <a:r>
              <a:rPr lang="en-GB" dirty="0"/>
              <a:t>The purpose of it is to make professionals aware that there is a legal framework in which we all operate within safeguarding work.   </a:t>
            </a:r>
          </a:p>
          <a:p>
            <a:endParaRPr lang="en-GB" dirty="0"/>
          </a:p>
          <a:p>
            <a:r>
              <a:rPr lang="en-GB" dirty="0"/>
              <a:t>Safeguarding is covered by several laws, which depending upon your role you should be aware of.  </a:t>
            </a:r>
          </a:p>
          <a:p>
            <a:r>
              <a:rPr lang="en-GB" dirty="0"/>
              <a:t>Although they may not correspond directly to your responsibilities, depending on your role. </a:t>
            </a:r>
          </a:p>
          <a:p>
            <a:r>
              <a:rPr lang="en-GB" dirty="0"/>
              <a:t>Safeguarding has no centralised set of laws for all scenarios.  It is important to receive training to understand any particular legal requirements that apply to you.</a:t>
            </a:r>
          </a:p>
        </p:txBody>
      </p:sp>
      <p:sp>
        <p:nvSpPr>
          <p:cNvPr id="4" name="Slide Number Placeholder 3"/>
          <p:cNvSpPr>
            <a:spLocks noGrp="1"/>
          </p:cNvSpPr>
          <p:nvPr>
            <p:ph type="sldNum" sz="quarter" idx="10"/>
          </p:nvPr>
        </p:nvSpPr>
        <p:spPr/>
        <p:txBody>
          <a:bodyPr/>
          <a:lstStyle/>
          <a:p>
            <a:fld id="{4AE83F26-445C-4D6B-BCAF-F2FFA243ED21}" type="slidenum">
              <a:rPr lang="en-GB" smtClean="0"/>
              <a:t>9</a:t>
            </a:fld>
            <a:endParaRPr lang="en-GB"/>
          </a:p>
        </p:txBody>
      </p:sp>
    </p:spTree>
    <p:extLst>
      <p:ext uri="{BB962C8B-B14F-4D97-AF65-F5344CB8AC3E}">
        <p14:creationId xmlns:p14="http://schemas.microsoft.com/office/powerpoint/2010/main" val="2181225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6F410A-CA59-4399-B674-67132AA89F12}" type="datetime1">
              <a:rPr lang="en-GB" smtClean="0"/>
              <a:t>24/02/2020</a:t>
            </a:fld>
            <a:endParaRPr lang="en-GB"/>
          </a:p>
        </p:txBody>
      </p:sp>
      <p:sp>
        <p:nvSpPr>
          <p:cNvPr id="5" name="Footer Placeholder 4"/>
          <p:cNvSpPr>
            <a:spLocks noGrp="1"/>
          </p:cNvSpPr>
          <p:nvPr>
            <p:ph type="ftr" sz="quarter" idx="11"/>
          </p:nvPr>
        </p:nvSpPr>
        <p:spPr/>
        <p:txBody>
          <a:bodyPr/>
          <a:lstStyle/>
          <a:p>
            <a:r>
              <a:rPr lang="en-GB"/>
              <a:t>Level 2</a:t>
            </a:r>
          </a:p>
        </p:txBody>
      </p:sp>
      <p:sp>
        <p:nvSpPr>
          <p:cNvPr id="6" name="Slide Number Placeholder 5"/>
          <p:cNvSpPr>
            <a:spLocks noGrp="1"/>
          </p:cNvSpPr>
          <p:nvPr>
            <p:ph type="sldNum" sz="quarter" idx="12"/>
          </p:nvPr>
        </p:nvSpPr>
        <p:spPr/>
        <p:txBody>
          <a:bodyPr/>
          <a:lstStyle/>
          <a:p>
            <a:fld id="{BCFCBCC7-832F-4B87-9477-A41959E8D12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E5607A-8C2D-4530-B76B-5C8BBB4873DA}" type="datetime1">
              <a:rPr lang="en-GB" smtClean="0"/>
              <a:t>24/02/2020</a:t>
            </a:fld>
            <a:endParaRPr lang="en-GB"/>
          </a:p>
        </p:txBody>
      </p:sp>
      <p:sp>
        <p:nvSpPr>
          <p:cNvPr id="5" name="Footer Placeholder 4"/>
          <p:cNvSpPr>
            <a:spLocks noGrp="1"/>
          </p:cNvSpPr>
          <p:nvPr>
            <p:ph type="ftr" sz="quarter" idx="11"/>
          </p:nvPr>
        </p:nvSpPr>
        <p:spPr/>
        <p:txBody>
          <a:bodyPr/>
          <a:lstStyle/>
          <a:p>
            <a:r>
              <a:rPr lang="en-GB"/>
              <a:t>Level 2</a:t>
            </a:r>
          </a:p>
        </p:txBody>
      </p:sp>
      <p:sp>
        <p:nvSpPr>
          <p:cNvPr id="6" name="Slide Number Placeholder 5"/>
          <p:cNvSpPr>
            <a:spLocks noGrp="1"/>
          </p:cNvSpPr>
          <p:nvPr>
            <p:ph type="sldNum" sz="quarter" idx="12"/>
          </p:nvPr>
        </p:nvSpPr>
        <p:spPr/>
        <p:txBody>
          <a:bodyPr/>
          <a:lstStyle/>
          <a:p>
            <a:fld id="{BCFCBCC7-832F-4B87-9477-A41959E8D12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5796C0-5D2D-49C4-AAD6-B7477F9318C2}" type="datetime1">
              <a:rPr lang="en-GB" smtClean="0"/>
              <a:t>24/02/2020</a:t>
            </a:fld>
            <a:endParaRPr lang="en-GB"/>
          </a:p>
        </p:txBody>
      </p:sp>
      <p:sp>
        <p:nvSpPr>
          <p:cNvPr id="5" name="Footer Placeholder 4"/>
          <p:cNvSpPr>
            <a:spLocks noGrp="1"/>
          </p:cNvSpPr>
          <p:nvPr>
            <p:ph type="ftr" sz="quarter" idx="11"/>
          </p:nvPr>
        </p:nvSpPr>
        <p:spPr/>
        <p:txBody>
          <a:bodyPr/>
          <a:lstStyle/>
          <a:p>
            <a:r>
              <a:rPr lang="en-GB"/>
              <a:t>Level 2</a:t>
            </a:r>
          </a:p>
        </p:txBody>
      </p:sp>
      <p:sp>
        <p:nvSpPr>
          <p:cNvPr id="6" name="Slide Number Placeholder 5"/>
          <p:cNvSpPr>
            <a:spLocks noGrp="1"/>
          </p:cNvSpPr>
          <p:nvPr>
            <p:ph type="sldNum" sz="quarter" idx="12"/>
          </p:nvPr>
        </p:nvSpPr>
        <p:spPr/>
        <p:txBody>
          <a:bodyPr/>
          <a:lstStyle/>
          <a:p>
            <a:fld id="{BCFCBCC7-832F-4B87-9477-A41959E8D12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5B804-F10E-42F0-8CF2-EF3C04B00384}" type="datetime1">
              <a:rPr lang="en-GB" smtClean="0"/>
              <a:t>24/02/2020</a:t>
            </a:fld>
            <a:endParaRPr lang="en-GB"/>
          </a:p>
        </p:txBody>
      </p:sp>
      <p:sp>
        <p:nvSpPr>
          <p:cNvPr id="5" name="Footer Placeholder 4"/>
          <p:cNvSpPr>
            <a:spLocks noGrp="1"/>
          </p:cNvSpPr>
          <p:nvPr>
            <p:ph type="ftr" sz="quarter" idx="11"/>
          </p:nvPr>
        </p:nvSpPr>
        <p:spPr/>
        <p:txBody>
          <a:bodyPr/>
          <a:lstStyle/>
          <a:p>
            <a:r>
              <a:rPr lang="en-GB"/>
              <a:t>Level 2</a:t>
            </a:r>
          </a:p>
        </p:txBody>
      </p:sp>
      <p:sp>
        <p:nvSpPr>
          <p:cNvPr id="6" name="Slide Number Placeholder 5"/>
          <p:cNvSpPr>
            <a:spLocks noGrp="1"/>
          </p:cNvSpPr>
          <p:nvPr>
            <p:ph type="sldNum" sz="quarter" idx="12"/>
          </p:nvPr>
        </p:nvSpPr>
        <p:spPr/>
        <p:txBody>
          <a:bodyPr/>
          <a:lstStyle/>
          <a:p>
            <a:fld id="{BCFCBCC7-832F-4B87-9477-A41959E8D12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3F7D4C-9EE1-42E5-B5BC-68874F18A576}" type="datetime1">
              <a:rPr lang="en-GB" smtClean="0"/>
              <a:t>24/02/2020</a:t>
            </a:fld>
            <a:endParaRPr lang="en-GB"/>
          </a:p>
        </p:txBody>
      </p:sp>
      <p:sp>
        <p:nvSpPr>
          <p:cNvPr id="5" name="Footer Placeholder 4"/>
          <p:cNvSpPr>
            <a:spLocks noGrp="1"/>
          </p:cNvSpPr>
          <p:nvPr>
            <p:ph type="ftr" sz="quarter" idx="11"/>
          </p:nvPr>
        </p:nvSpPr>
        <p:spPr/>
        <p:txBody>
          <a:bodyPr/>
          <a:lstStyle/>
          <a:p>
            <a:r>
              <a:rPr lang="en-GB"/>
              <a:t>Level 2</a:t>
            </a:r>
          </a:p>
        </p:txBody>
      </p:sp>
      <p:sp>
        <p:nvSpPr>
          <p:cNvPr id="6" name="Slide Number Placeholder 5"/>
          <p:cNvSpPr>
            <a:spLocks noGrp="1"/>
          </p:cNvSpPr>
          <p:nvPr>
            <p:ph type="sldNum" sz="quarter" idx="12"/>
          </p:nvPr>
        </p:nvSpPr>
        <p:spPr/>
        <p:txBody>
          <a:bodyPr/>
          <a:lstStyle/>
          <a:p>
            <a:fld id="{BCFCBCC7-832F-4B87-9477-A41959E8D125}"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907146-796D-49F4-84F8-B123B56CD58D}" type="datetime1">
              <a:rPr lang="en-GB" smtClean="0"/>
              <a:t>24/02/2020</a:t>
            </a:fld>
            <a:endParaRPr lang="en-GB"/>
          </a:p>
        </p:txBody>
      </p:sp>
      <p:sp>
        <p:nvSpPr>
          <p:cNvPr id="6" name="Footer Placeholder 5"/>
          <p:cNvSpPr>
            <a:spLocks noGrp="1"/>
          </p:cNvSpPr>
          <p:nvPr>
            <p:ph type="ftr" sz="quarter" idx="11"/>
          </p:nvPr>
        </p:nvSpPr>
        <p:spPr/>
        <p:txBody>
          <a:bodyPr/>
          <a:lstStyle/>
          <a:p>
            <a:r>
              <a:rPr lang="en-GB"/>
              <a:t>Level 2</a:t>
            </a:r>
          </a:p>
        </p:txBody>
      </p:sp>
      <p:sp>
        <p:nvSpPr>
          <p:cNvPr id="7" name="Slide Number Placeholder 6"/>
          <p:cNvSpPr>
            <a:spLocks noGrp="1"/>
          </p:cNvSpPr>
          <p:nvPr>
            <p:ph type="sldNum" sz="quarter" idx="12"/>
          </p:nvPr>
        </p:nvSpPr>
        <p:spPr/>
        <p:txBody>
          <a:bodyPr/>
          <a:lstStyle/>
          <a:p>
            <a:fld id="{BCFCBCC7-832F-4B87-9477-A41959E8D12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030281-D567-41FB-A877-25C6AAE6B123}" type="datetime1">
              <a:rPr lang="en-GB" smtClean="0"/>
              <a:t>24/02/2020</a:t>
            </a:fld>
            <a:endParaRPr lang="en-GB"/>
          </a:p>
        </p:txBody>
      </p:sp>
      <p:sp>
        <p:nvSpPr>
          <p:cNvPr id="8" name="Footer Placeholder 7"/>
          <p:cNvSpPr>
            <a:spLocks noGrp="1"/>
          </p:cNvSpPr>
          <p:nvPr>
            <p:ph type="ftr" sz="quarter" idx="11"/>
          </p:nvPr>
        </p:nvSpPr>
        <p:spPr/>
        <p:txBody>
          <a:bodyPr/>
          <a:lstStyle/>
          <a:p>
            <a:r>
              <a:rPr lang="en-GB"/>
              <a:t>Level 2</a:t>
            </a:r>
          </a:p>
        </p:txBody>
      </p:sp>
      <p:sp>
        <p:nvSpPr>
          <p:cNvPr id="9" name="Slide Number Placeholder 8"/>
          <p:cNvSpPr>
            <a:spLocks noGrp="1"/>
          </p:cNvSpPr>
          <p:nvPr>
            <p:ph type="sldNum" sz="quarter" idx="12"/>
          </p:nvPr>
        </p:nvSpPr>
        <p:spPr/>
        <p:txBody>
          <a:bodyPr/>
          <a:lstStyle/>
          <a:p>
            <a:fld id="{BCFCBCC7-832F-4B87-9477-A41959E8D12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365B87-AB89-4AC3-9B9B-219B2E5BAE94}" type="datetime1">
              <a:rPr lang="en-GB" smtClean="0"/>
              <a:t>24/02/2020</a:t>
            </a:fld>
            <a:endParaRPr lang="en-GB"/>
          </a:p>
        </p:txBody>
      </p:sp>
      <p:sp>
        <p:nvSpPr>
          <p:cNvPr id="4" name="Footer Placeholder 3"/>
          <p:cNvSpPr>
            <a:spLocks noGrp="1"/>
          </p:cNvSpPr>
          <p:nvPr>
            <p:ph type="ftr" sz="quarter" idx="11"/>
          </p:nvPr>
        </p:nvSpPr>
        <p:spPr/>
        <p:txBody>
          <a:bodyPr/>
          <a:lstStyle/>
          <a:p>
            <a:r>
              <a:rPr lang="en-GB"/>
              <a:t>Level 2</a:t>
            </a:r>
          </a:p>
        </p:txBody>
      </p:sp>
      <p:sp>
        <p:nvSpPr>
          <p:cNvPr id="5" name="Slide Number Placeholder 4"/>
          <p:cNvSpPr>
            <a:spLocks noGrp="1"/>
          </p:cNvSpPr>
          <p:nvPr>
            <p:ph type="sldNum" sz="quarter" idx="12"/>
          </p:nvPr>
        </p:nvSpPr>
        <p:spPr/>
        <p:txBody>
          <a:bodyPr/>
          <a:lstStyle/>
          <a:p>
            <a:fld id="{BCFCBCC7-832F-4B87-9477-A41959E8D12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8CF66-292F-4B4E-A9CF-DC5DE0B22A50}" type="datetime1">
              <a:rPr lang="en-GB" smtClean="0"/>
              <a:t>24/02/2020</a:t>
            </a:fld>
            <a:endParaRPr lang="en-GB"/>
          </a:p>
        </p:txBody>
      </p:sp>
      <p:sp>
        <p:nvSpPr>
          <p:cNvPr id="3" name="Footer Placeholder 2"/>
          <p:cNvSpPr>
            <a:spLocks noGrp="1"/>
          </p:cNvSpPr>
          <p:nvPr>
            <p:ph type="ftr" sz="quarter" idx="11"/>
          </p:nvPr>
        </p:nvSpPr>
        <p:spPr/>
        <p:txBody>
          <a:bodyPr/>
          <a:lstStyle/>
          <a:p>
            <a:r>
              <a:rPr lang="en-GB"/>
              <a:t>Level 2</a:t>
            </a:r>
          </a:p>
        </p:txBody>
      </p:sp>
      <p:sp>
        <p:nvSpPr>
          <p:cNvPr id="4" name="Slide Number Placeholder 3"/>
          <p:cNvSpPr>
            <a:spLocks noGrp="1"/>
          </p:cNvSpPr>
          <p:nvPr>
            <p:ph type="sldNum" sz="quarter" idx="12"/>
          </p:nvPr>
        </p:nvSpPr>
        <p:spPr/>
        <p:txBody>
          <a:bodyPr/>
          <a:lstStyle/>
          <a:p>
            <a:fld id="{BCFCBCC7-832F-4B87-9477-A41959E8D12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F095A9-22F2-43CB-BB1B-5608371A0217}" type="datetime1">
              <a:rPr lang="en-GB" smtClean="0"/>
              <a:t>24/02/2020</a:t>
            </a:fld>
            <a:endParaRPr lang="en-GB"/>
          </a:p>
        </p:txBody>
      </p:sp>
      <p:sp>
        <p:nvSpPr>
          <p:cNvPr id="6" name="Footer Placeholder 5"/>
          <p:cNvSpPr>
            <a:spLocks noGrp="1"/>
          </p:cNvSpPr>
          <p:nvPr>
            <p:ph type="ftr" sz="quarter" idx="11"/>
          </p:nvPr>
        </p:nvSpPr>
        <p:spPr/>
        <p:txBody>
          <a:bodyPr/>
          <a:lstStyle/>
          <a:p>
            <a:r>
              <a:rPr lang="en-GB"/>
              <a:t>Level 2</a:t>
            </a:r>
          </a:p>
        </p:txBody>
      </p:sp>
      <p:sp>
        <p:nvSpPr>
          <p:cNvPr id="7" name="Slide Number Placeholder 6"/>
          <p:cNvSpPr>
            <a:spLocks noGrp="1"/>
          </p:cNvSpPr>
          <p:nvPr>
            <p:ph type="sldNum" sz="quarter" idx="12"/>
          </p:nvPr>
        </p:nvSpPr>
        <p:spPr/>
        <p:txBody>
          <a:bodyPr/>
          <a:lstStyle/>
          <a:p>
            <a:fld id="{BCFCBCC7-832F-4B87-9477-A41959E8D125}"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960E41F-BD2C-4C19-A263-20ADB82E1D5F}" type="datetime1">
              <a:rPr lang="en-GB" smtClean="0"/>
              <a:t>24/02/2020</a:t>
            </a:fld>
            <a:endParaRPr lang="en-GB"/>
          </a:p>
        </p:txBody>
      </p:sp>
      <p:sp>
        <p:nvSpPr>
          <p:cNvPr id="9" name="Slide Number Placeholder 8"/>
          <p:cNvSpPr>
            <a:spLocks noGrp="1"/>
          </p:cNvSpPr>
          <p:nvPr>
            <p:ph type="sldNum" sz="quarter" idx="11"/>
          </p:nvPr>
        </p:nvSpPr>
        <p:spPr/>
        <p:txBody>
          <a:bodyPr/>
          <a:lstStyle/>
          <a:p>
            <a:fld id="{BCFCBCC7-832F-4B87-9477-A41959E8D125}" type="slidenum">
              <a:rPr lang="en-GB" smtClean="0"/>
              <a:t>‹#›</a:t>
            </a:fld>
            <a:endParaRPr lang="en-GB"/>
          </a:p>
        </p:txBody>
      </p:sp>
      <p:sp>
        <p:nvSpPr>
          <p:cNvPr id="10" name="Footer Placeholder 9"/>
          <p:cNvSpPr>
            <a:spLocks noGrp="1"/>
          </p:cNvSpPr>
          <p:nvPr>
            <p:ph type="ftr" sz="quarter" idx="12"/>
          </p:nvPr>
        </p:nvSpPr>
        <p:spPr/>
        <p:txBody>
          <a:bodyPr/>
          <a:lstStyle/>
          <a:p>
            <a:r>
              <a:rPr lang="en-GB"/>
              <a:t>Level 2</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CFCBCC7-832F-4B87-9477-A41959E8D125}"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GB"/>
              <a:t>Level 2</a:t>
            </a: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313949F-8265-47E3-9CAB-47314317D759}" type="datetime1">
              <a:rPr lang="en-GB" smtClean="0"/>
              <a:t>24/02/2020</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osab.co.uk/wp-content/uploads/Procedure-for-adults-who-dont-engage-v2.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12.png"/><Relationship Id="rId4" Type="http://schemas.openxmlformats.org/officeDocument/2006/relationships/image" Target="../media/image11.jp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6.jpg"/><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8.jp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9.jp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21.png"/><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slideLayout" Target="../slideLayouts/slideLayout2.xml"/><Relationship Id="rId7" Type="http://schemas.openxmlformats.org/officeDocument/2006/relationships/image" Target="../media/image5.gif"/><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2.png"/><Relationship Id="rId4" Type="http://schemas.openxmlformats.org/officeDocument/2006/relationships/notesSlide" Target="../notesSlides/notesSlide2.xml"/><Relationship Id="rId9" Type="http://schemas.openxmlformats.org/officeDocument/2006/relationships/image" Target="../media/image7.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www.osab.co.uk/public/reporting-concerns/"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8.png"/><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404664"/>
            <a:ext cx="7776864" cy="5478423"/>
          </a:xfrm>
          <a:prstGeom prst="rect">
            <a:avLst/>
          </a:prstGeom>
        </p:spPr>
        <p:txBody>
          <a:bodyPr wrap="square">
            <a:spAutoFit/>
          </a:bodyPr>
          <a:lstStyle/>
          <a:p>
            <a:pPr algn="ctr"/>
            <a:r>
              <a:rPr lang="en-GB" sz="4000" b="1" dirty="0">
                <a:solidFill>
                  <a:schemeClr val="accent1">
                    <a:lumMod val="75000"/>
                  </a:schemeClr>
                </a:solidFill>
              </a:rPr>
              <a:t>Level 2: Adult Safeguarding Course</a:t>
            </a:r>
          </a:p>
          <a:p>
            <a:endParaRPr lang="en-GB" dirty="0"/>
          </a:p>
          <a:p>
            <a:r>
              <a:rPr lang="en-GB" sz="2000" dirty="0"/>
              <a:t>Competence at this level is about individuals recognising the signs that may indicate possible harm or abuse, and starting to report on the information, knowing who to contact and seek advice from within your team if you have concerns.</a:t>
            </a:r>
          </a:p>
          <a:p>
            <a:endParaRPr lang="en-GB" sz="2000" dirty="0"/>
          </a:p>
          <a:p>
            <a:r>
              <a:rPr lang="en-GB" sz="2000" dirty="0"/>
              <a:t>Level 2 should be the minimum level of competence for all staff who have direct contact with individual adults.</a:t>
            </a:r>
          </a:p>
          <a:p>
            <a:endParaRPr lang="en-GB" sz="2000" dirty="0"/>
          </a:p>
          <a:p>
            <a:r>
              <a:rPr lang="en-GB" sz="2000" dirty="0"/>
              <a:t>Suitable for: All staff that have one-off or infrequent contact with adults and/or carers as part of their work, paid or voluntary, for example; maintenance technicians, administrators, customer service advisors, leisure centre staff, voluntary drivers etc.</a:t>
            </a:r>
          </a:p>
          <a:p>
            <a:endParaRPr lang="en-GB" sz="2400" dirty="0"/>
          </a:p>
          <a:p>
            <a:endParaRPr lang="en-GB" sz="2800" dirty="0"/>
          </a:p>
        </p:txBody>
      </p:sp>
      <p:sp>
        <p:nvSpPr>
          <p:cNvPr id="5" name="Footer Placeholder 4">
            <a:extLst>
              <a:ext uri="{FF2B5EF4-FFF2-40B4-BE49-F238E27FC236}">
                <a16:creationId xmlns:a16="http://schemas.microsoft.com/office/drawing/2014/main" id="{63C6A073-7882-4D86-944B-4ECA75648375}"/>
              </a:ext>
            </a:extLst>
          </p:cNvPr>
          <p:cNvSpPr>
            <a:spLocks noGrp="1"/>
          </p:cNvSpPr>
          <p:nvPr>
            <p:ph type="ftr" sz="quarter" idx="11"/>
          </p:nvPr>
        </p:nvSpPr>
        <p:spPr/>
        <p:txBody>
          <a:bodyPr/>
          <a:lstStyle/>
          <a:p>
            <a:r>
              <a:rPr lang="en-GB" dirty="0"/>
              <a:t>Level 2</a:t>
            </a:r>
          </a:p>
        </p:txBody>
      </p:sp>
      <p:pic>
        <p:nvPicPr>
          <p:cNvPr id="1026" name="Picture 2" descr="\\oxfordshire\Users\S\Steven.Turner\My Pictures\OSAB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306" y="5712671"/>
            <a:ext cx="1987568" cy="8942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995936" y="6021288"/>
            <a:ext cx="4248472" cy="276999"/>
          </a:xfrm>
          <a:prstGeom prst="rect">
            <a:avLst/>
          </a:prstGeom>
          <a:noFill/>
        </p:spPr>
        <p:txBody>
          <a:bodyPr wrap="square" rtlCol="0">
            <a:spAutoFit/>
          </a:bodyPr>
          <a:lstStyle/>
          <a:p>
            <a:pPr algn="r"/>
            <a:r>
              <a:rPr lang="en-GB" sz="1200" dirty="0"/>
              <a:t>Version 6 – September 2019</a:t>
            </a:r>
          </a:p>
        </p:txBody>
      </p:sp>
    </p:spTree>
    <p:extLst>
      <p:ext uri="{BB962C8B-B14F-4D97-AF65-F5344CB8AC3E}">
        <p14:creationId xmlns:p14="http://schemas.microsoft.com/office/powerpoint/2010/main" val="1931541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2CA5E-E267-4F48-9A10-0B2846FA1DBC}"/>
              </a:ext>
            </a:extLst>
          </p:cNvPr>
          <p:cNvSpPr>
            <a:spLocks noGrp="1"/>
          </p:cNvSpPr>
          <p:nvPr>
            <p:ph type="title"/>
          </p:nvPr>
        </p:nvSpPr>
        <p:spPr>
          <a:xfrm>
            <a:off x="264368" y="307418"/>
            <a:ext cx="8077200" cy="922114"/>
          </a:xfrm>
        </p:spPr>
        <p:txBody>
          <a:bodyPr/>
          <a:lstStyle/>
          <a:p>
            <a:pPr algn="ctr"/>
            <a:r>
              <a:rPr lang="en-GB" sz="4000" b="1" dirty="0">
                <a:latin typeface="+mn-lt"/>
              </a:rPr>
              <a:t>Who does adult safeguarding apply to?</a:t>
            </a:r>
          </a:p>
        </p:txBody>
      </p:sp>
      <p:sp>
        <p:nvSpPr>
          <p:cNvPr id="7" name="Footer Placeholder 6">
            <a:extLst>
              <a:ext uri="{FF2B5EF4-FFF2-40B4-BE49-F238E27FC236}">
                <a16:creationId xmlns:a16="http://schemas.microsoft.com/office/drawing/2014/main" id="{273300EA-C0B7-48D2-96C2-4105DC09FCD9}"/>
              </a:ext>
            </a:extLst>
          </p:cNvPr>
          <p:cNvSpPr>
            <a:spLocks noGrp="1"/>
          </p:cNvSpPr>
          <p:nvPr>
            <p:ph type="ftr" sz="quarter" idx="11"/>
          </p:nvPr>
        </p:nvSpPr>
        <p:spPr/>
        <p:txBody>
          <a:bodyPr/>
          <a:lstStyle/>
          <a:p>
            <a:r>
              <a:rPr lang="en-GB"/>
              <a:t>Level 2</a:t>
            </a:r>
          </a:p>
        </p:txBody>
      </p:sp>
      <p:sp>
        <p:nvSpPr>
          <p:cNvPr id="4" name="Slide Number Placeholder 3">
            <a:extLst>
              <a:ext uri="{FF2B5EF4-FFF2-40B4-BE49-F238E27FC236}">
                <a16:creationId xmlns:a16="http://schemas.microsoft.com/office/drawing/2014/main" id="{C29866E8-0671-4C0F-9B0E-548D7311C3DC}"/>
              </a:ext>
            </a:extLst>
          </p:cNvPr>
          <p:cNvSpPr>
            <a:spLocks noGrp="1"/>
          </p:cNvSpPr>
          <p:nvPr>
            <p:ph type="sldNum" sz="quarter" idx="12"/>
          </p:nvPr>
        </p:nvSpPr>
        <p:spPr/>
        <p:txBody>
          <a:bodyPr/>
          <a:lstStyle/>
          <a:p>
            <a:fld id="{BCFCBCC7-832F-4B87-9477-A41959E8D125}" type="slidenum">
              <a:rPr lang="en-GB" smtClean="0"/>
              <a:t>10</a:t>
            </a:fld>
            <a:endParaRPr lang="en-GB"/>
          </a:p>
        </p:txBody>
      </p:sp>
      <p:sp>
        <p:nvSpPr>
          <p:cNvPr id="5" name="Rectangle 4">
            <a:extLst>
              <a:ext uri="{FF2B5EF4-FFF2-40B4-BE49-F238E27FC236}">
                <a16:creationId xmlns:a16="http://schemas.microsoft.com/office/drawing/2014/main" id="{3D039A43-59A2-454B-BCE3-4F486940C830}"/>
              </a:ext>
            </a:extLst>
          </p:cNvPr>
          <p:cNvSpPr/>
          <p:nvPr/>
        </p:nvSpPr>
        <p:spPr>
          <a:xfrm>
            <a:off x="457200" y="1199134"/>
            <a:ext cx="7427168" cy="4462760"/>
          </a:xfrm>
          <a:prstGeom prst="rect">
            <a:avLst/>
          </a:prstGeom>
        </p:spPr>
        <p:txBody>
          <a:bodyPr wrap="square">
            <a:spAutoFit/>
          </a:bodyPr>
          <a:lstStyle/>
          <a:p>
            <a:endParaRPr lang="en-GB" sz="2400" dirty="0"/>
          </a:p>
          <a:p>
            <a:r>
              <a:rPr lang="en-GB" sz="2400" dirty="0"/>
              <a:t>Adults (age 18+) who:</a:t>
            </a:r>
          </a:p>
          <a:p>
            <a:endParaRPr lang="en-GB" sz="2400" dirty="0"/>
          </a:p>
          <a:p>
            <a:pPr marL="457200" indent="-457200">
              <a:buAutoNum type="alphaLcParenBoth"/>
            </a:pPr>
            <a:r>
              <a:rPr lang="en-GB" sz="2400" dirty="0"/>
              <a:t>has needs for care and support (whether or not the authority is meeting any of those needs),</a:t>
            </a:r>
          </a:p>
          <a:p>
            <a:endParaRPr lang="en-GB" sz="2400" dirty="0"/>
          </a:p>
          <a:p>
            <a:r>
              <a:rPr lang="en-GB" sz="2400" dirty="0"/>
              <a:t>(b)  is experiencing, or is at risk of, abuse or neglect, and</a:t>
            </a:r>
          </a:p>
          <a:p>
            <a:endParaRPr lang="en-GB" sz="2400" dirty="0"/>
          </a:p>
          <a:p>
            <a:pPr marL="457200" indent="-457200">
              <a:buAutoNum type="alphaLcParenBoth" startAt="3"/>
            </a:pPr>
            <a:r>
              <a:rPr lang="en-GB" sz="2400" dirty="0"/>
              <a:t>as a result of those needs is unable to protect himself or herself against the abuse or neglect or the risk of it.</a:t>
            </a:r>
          </a:p>
          <a:p>
            <a:endParaRPr lang="en-GB" sz="2400" dirty="0"/>
          </a:p>
          <a:p>
            <a:endParaRPr lang="en-GB" sz="2000" dirty="0"/>
          </a:p>
        </p:txBody>
      </p:sp>
      <p:pic>
        <p:nvPicPr>
          <p:cNvPr id="6" name="Picture 5">
            <a:extLst>
              <a:ext uri="{FF2B5EF4-FFF2-40B4-BE49-F238E27FC236}">
                <a16:creationId xmlns:a16="http://schemas.microsoft.com/office/drawing/2014/main" id="{586EB950-3E88-4980-AE99-2B7A033E623B}"/>
              </a:ext>
            </a:extLst>
          </p:cNvPr>
          <p:cNvPicPr>
            <a:picLocks noChangeAspect="1"/>
          </p:cNvPicPr>
          <p:nvPr/>
        </p:nvPicPr>
        <p:blipFill>
          <a:blip r:embed="rId3"/>
          <a:stretch>
            <a:fillRect/>
          </a:stretch>
        </p:blipFill>
        <p:spPr>
          <a:xfrm>
            <a:off x="264368" y="5597105"/>
            <a:ext cx="1987468" cy="896190"/>
          </a:xfrm>
          <a:prstGeom prst="rect">
            <a:avLst/>
          </a:prstGeom>
        </p:spPr>
      </p:pic>
    </p:spTree>
    <p:extLst>
      <p:ext uri="{BB962C8B-B14F-4D97-AF65-F5344CB8AC3E}">
        <p14:creationId xmlns:p14="http://schemas.microsoft.com/office/powerpoint/2010/main" val="4027923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BD661-611C-487B-8A07-0254FB0C0FB6}"/>
              </a:ext>
            </a:extLst>
          </p:cNvPr>
          <p:cNvSpPr>
            <a:spLocks noGrp="1"/>
          </p:cNvSpPr>
          <p:nvPr>
            <p:ph type="title"/>
          </p:nvPr>
        </p:nvSpPr>
        <p:spPr>
          <a:xfrm>
            <a:off x="0" y="260648"/>
            <a:ext cx="8388424" cy="1143000"/>
          </a:xfrm>
        </p:spPr>
        <p:txBody>
          <a:bodyPr/>
          <a:lstStyle/>
          <a:p>
            <a:pPr algn="ctr"/>
            <a:br>
              <a:rPr lang="en-GB" sz="4000" dirty="0">
                <a:latin typeface="+mn-lt"/>
              </a:rPr>
            </a:br>
            <a:r>
              <a:rPr lang="en-GB" sz="4000" b="1" dirty="0">
                <a:latin typeface="+mn-lt"/>
              </a:rPr>
              <a:t>Safeguarding the wider population</a:t>
            </a:r>
            <a:br>
              <a:rPr lang="en-GB" dirty="0"/>
            </a:br>
            <a:endParaRPr lang="en-GB" dirty="0"/>
          </a:p>
        </p:txBody>
      </p:sp>
      <p:sp>
        <p:nvSpPr>
          <p:cNvPr id="3" name="Content Placeholder 2">
            <a:extLst>
              <a:ext uri="{FF2B5EF4-FFF2-40B4-BE49-F238E27FC236}">
                <a16:creationId xmlns:a16="http://schemas.microsoft.com/office/drawing/2014/main" id="{AE63B0D7-DD52-45D3-81AC-A64985A08452}"/>
              </a:ext>
            </a:extLst>
          </p:cNvPr>
          <p:cNvSpPr>
            <a:spLocks noGrp="1"/>
          </p:cNvSpPr>
          <p:nvPr>
            <p:ph idx="1"/>
          </p:nvPr>
        </p:nvSpPr>
        <p:spPr>
          <a:xfrm>
            <a:off x="190569" y="1403648"/>
            <a:ext cx="8053839" cy="4642447"/>
          </a:xfrm>
        </p:spPr>
        <p:txBody>
          <a:bodyPr>
            <a:normAutofit/>
          </a:bodyPr>
          <a:lstStyle/>
          <a:p>
            <a:pPr marL="114300" indent="0">
              <a:buNone/>
            </a:pPr>
            <a:endParaRPr lang="en-GB" sz="1000" dirty="0"/>
          </a:p>
          <a:p>
            <a:pPr marL="114300" indent="0">
              <a:buNone/>
            </a:pPr>
            <a:r>
              <a:rPr lang="en-GB" b="1" dirty="0"/>
              <a:t>Support may be available from:</a:t>
            </a:r>
            <a:endParaRPr lang="en-GB" dirty="0"/>
          </a:p>
          <a:p>
            <a:pPr marL="114300" indent="0">
              <a:buNone/>
            </a:pPr>
            <a:r>
              <a:rPr lang="en-GB" dirty="0"/>
              <a:t>Police, domestic abuse services, homeless services, fire service, the National Referral Mechanism </a:t>
            </a:r>
            <a:r>
              <a:rPr lang="en-GB"/>
              <a:t>for victims </a:t>
            </a:r>
            <a:r>
              <a:rPr lang="en-GB" dirty="0"/>
              <a:t>of modern slavery, community and support groups, other social services teams, housing providers, trading standards.</a:t>
            </a:r>
          </a:p>
          <a:p>
            <a:pPr marL="114300" indent="0">
              <a:buNone/>
            </a:pPr>
            <a:endParaRPr lang="en-GB" sz="1000" dirty="0"/>
          </a:p>
          <a:p>
            <a:pPr marL="114300" indent="0">
              <a:buNone/>
            </a:pPr>
            <a:r>
              <a:rPr lang="en-GB" b="1" dirty="0"/>
              <a:t>Guidance document</a:t>
            </a:r>
          </a:p>
          <a:p>
            <a:pPr marL="114300" indent="0">
              <a:buNone/>
            </a:pPr>
            <a:r>
              <a:rPr lang="en-GB" dirty="0">
                <a:hlinkClick r:id="rId3"/>
              </a:rPr>
              <a:t>https://www.osab.co.uk/wp-content/uploads/Procedure-for-adults-who-dont-engage-v2.pdf</a:t>
            </a:r>
            <a:endParaRPr lang="en-GB" dirty="0"/>
          </a:p>
          <a:p>
            <a:pPr marL="114300" indent="0">
              <a:buNone/>
            </a:pPr>
            <a:endParaRPr lang="en-GB" dirty="0"/>
          </a:p>
          <a:p>
            <a:pPr marL="114300" indent="0">
              <a:buNone/>
            </a:pPr>
            <a:endParaRPr lang="en-GB" dirty="0"/>
          </a:p>
          <a:p>
            <a:endParaRPr lang="en-GB" dirty="0"/>
          </a:p>
        </p:txBody>
      </p:sp>
      <p:sp>
        <p:nvSpPr>
          <p:cNvPr id="6" name="Footer Placeholder 5">
            <a:extLst>
              <a:ext uri="{FF2B5EF4-FFF2-40B4-BE49-F238E27FC236}">
                <a16:creationId xmlns:a16="http://schemas.microsoft.com/office/drawing/2014/main" id="{0125F0A8-D1B6-456B-AE3D-755FE511BA4D}"/>
              </a:ext>
            </a:extLst>
          </p:cNvPr>
          <p:cNvSpPr>
            <a:spLocks noGrp="1"/>
          </p:cNvSpPr>
          <p:nvPr>
            <p:ph type="ftr" sz="quarter" idx="11"/>
          </p:nvPr>
        </p:nvSpPr>
        <p:spPr/>
        <p:txBody>
          <a:bodyPr/>
          <a:lstStyle/>
          <a:p>
            <a:r>
              <a:rPr lang="en-GB"/>
              <a:t>Level 2</a:t>
            </a:r>
          </a:p>
        </p:txBody>
      </p:sp>
      <p:sp>
        <p:nvSpPr>
          <p:cNvPr id="5" name="Slide Number Placeholder 4">
            <a:extLst>
              <a:ext uri="{FF2B5EF4-FFF2-40B4-BE49-F238E27FC236}">
                <a16:creationId xmlns:a16="http://schemas.microsoft.com/office/drawing/2014/main" id="{3B5152A3-B88D-4671-82EF-1017DD511361}"/>
              </a:ext>
            </a:extLst>
          </p:cNvPr>
          <p:cNvSpPr>
            <a:spLocks noGrp="1"/>
          </p:cNvSpPr>
          <p:nvPr>
            <p:ph type="sldNum" sz="quarter" idx="12"/>
          </p:nvPr>
        </p:nvSpPr>
        <p:spPr/>
        <p:txBody>
          <a:bodyPr/>
          <a:lstStyle/>
          <a:p>
            <a:fld id="{BCFCBCC7-832F-4B87-9477-A41959E8D125}" type="slidenum">
              <a:rPr lang="en-GB" smtClean="0"/>
              <a:t>11</a:t>
            </a:fld>
            <a:endParaRPr lang="en-GB"/>
          </a:p>
        </p:txBody>
      </p:sp>
      <p:pic>
        <p:nvPicPr>
          <p:cNvPr id="4" name="Picture 3">
            <a:extLst>
              <a:ext uri="{FF2B5EF4-FFF2-40B4-BE49-F238E27FC236}">
                <a16:creationId xmlns:a16="http://schemas.microsoft.com/office/drawing/2014/main" id="{E2A3133F-586B-47B1-8306-2D368AA02F51}"/>
              </a:ext>
            </a:extLst>
          </p:cNvPr>
          <p:cNvPicPr>
            <a:picLocks noChangeAspect="1"/>
          </p:cNvPicPr>
          <p:nvPr/>
        </p:nvPicPr>
        <p:blipFill>
          <a:blip r:embed="rId4"/>
          <a:stretch>
            <a:fillRect/>
          </a:stretch>
        </p:blipFill>
        <p:spPr>
          <a:xfrm>
            <a:off x="467544" y="5597105"/>
            <a:ext cx="1987468" cy="896190"/>
          </a:xfrm>
          <a:prstGeom prst="rect">
            <a:avLst/>
          </a:prstGeom>
        </p:spPr>
      </p:pic>
    </p:spTree>
    <p:extLst>
      <p:ext uri="{BB962C8B-B14F-4D97-AF65-F5344CB8AC3E}">
        <p14:creationId xmlns:p14="http://schemas.microsoft.com/office/powerpoint/2010/main" val="2563375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DFCFE014-6F6D-4BD9-B928-10E7193A9FDD}"/>
              </a:ext>
            </a:extLst>
          </p:cNvPr>
          <p:cNvSpPr>
            <a:spLocks noGrp="1"/>
          </p:cNvSpPr>
          <p:nvPr>
            <p:ph type="title"/>
          </p:nvPr>
        </p:nvSpPr>
        <p:spPr/>
        <p:txBody>
          <a:bodyPr/>
          <a:lstStyle/>
          <a:p>
            <a:pPr algn="ctr"/>
            <a:r>
              <a:rPr lang="en-GB" sz="4000" b="1" dirty="0">
                <a:latin typeface="+mn-lt"/>
              </a:rPr>
              <a:t>Categories of Abuse</a:t>
            </a:r>
            <a:br>
              <a:rPr lang="en-GB" sz="2000" dirty="0"/>
            </a:br>
            <a:endParaRPr lang="en-GB" sz="2000" dirty="0"/>
          </a:p>
        </p:txBody>
      </p:sp>
      <p:sp>
        <p:nvSpPr>
          <p:cNvPr id="2" name="Footer Placeholder 1">
            <a:extLst>
              <a:ext uri="{FF2B5EF4-FFF2-40B4-BE49-F238E27FC236}">
                <a16:creationId xmlns:a16="http://schemas.microsoft.com/office/drawing/2014/main" id="{E5A6AE06-3FA7-4AEC-ABFF-A2CE3FDE7D45}"/>
              </a:ext>
            </a:extLst>
          </p:cNvPr>
          <p:cNvSpPr>
            <a:spLocks noGrp="1"/>
          </p:cNvSpPr>
          <p:nvPr>
            <p:ph type="ftr" sz="quarter" idx="11"/>
          </p:nvPr>
        </p:nvSpPr>
        <p:spPr/>
        <p:txBody>
          <a:bodyPr/>
          <a:lstStyle/>
          <a:p>
            <a:r>
              <a:rPr lang="en-GB"/>
              <a:t>Level 2</a:t>
            </a:r>
          </a:p>
        </p:txBody>
      </p:sp>
      <p:sp>
        <p:nvSpPr>
          <p:cNvPr id="5" name="Slide Number Placeholder 4">
            <a:extLst>
              <a:ext uri="{FF2B5EF4-FFF2-40B4-BE49-F238E27FC236}">
                <a16:creationId xmlns:a16="http://schemas.microsoft.com/office/drawing/2014/main" id="{5B7B71D9-B74B-4C71-84F2-FD4267D2D9EE}"/>
              </a:ext>
            </a:extLst>
          </p:cNvPr>
          <p:cNvSpPr>
            <a:spLocks noGrp="1"/>
          </p:cNvSpPr>
          <p:nvPr>
            <p:ph type="sldNum" sz="quarter" idx="12"/>
          </p:nvPr>
        </p:nvSpPr>
        <p:spPr/>
        <p:txBody>
          <a:bodyPr/>
          <a:lstStyle/>
          <a:p>
            <a:fld id="{BCFCBCC7-832F-4B87-9477-A41959E8D125}" type="slidenum">
              <a:rPr lang="en-GB" smtClean="0"/>
              <a:t>12</a:t>
            </a:fld>
            <a:endParaRPr lang="en-GB"/>
          </a:p>
        </p:txBody>
      </p:sp>
      <p:pic>
        <p:nvPicPr>
          <p:cNvPr id="11" name="Content Placeholder 10">
            <a:extLst>
              <a:ext uri="{FF2B5EF4-FFF2-40B4-BE49-F238E27FC236}">
                <a16:creationId xmlns:a16="http://schemas.microsoft.com/office/drawing/2014/main" id="{A88D99DE-91CF-4F3F-B1A8-FE9951FB856A}"/>
              </a:ext>
            </a:extLst>
          </p:cNvPr>
          <p:cNvPicPr>
            <a:picLocks noGrp="1" noChangeAspect="1"/>
          </p:cNvPicPr>
          <p:nvPr>
            <p:ph sz="half" idx="4294967295"/>
          </p:nvPr>
        </p:nvPicPr>
        <p:blipFill>
          <a:blip r:embed="rId3">
            <a:extLst>
              <a:ext uri="{28A0092B-C50C-407E-A947-70E740481C1C}">
                <a14:useLocalDpi xmlns:a14="http://schemas.microsoft.com/office/drawing/2010/main" val="0"/>
              </a:ext>
            </a:extLst>
          </a:blip>
          <a:stretch>
            <a:fillRect/>
          </a:stretch>
        </p:blipFill>
        <p:spPr>
          <a:xfrm>
            <a:off x="4572000" y="1444464"/>
            <a:ext cx="2466975" cy="1847850"/>
          </a:xfrm>
        </p:spPr>
      </p:pic>
      <p:pic>
        <p:nvPicPr>
          <p:cNvPr id="17" name="Picture 16">
            <a:extLst>
              <a:ext uri="{FF2B5EF4-FFF2-40B4-BE49-F238E27FC236}">
                <a16:creationId xmlns:a16="http://schemas.microsoft.com/office/drawing/2014/main" id="{31368E63-53F8-46AF-B079-DFFE9F65605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40900" y="3644140"/>
            <a:ext cx="2619375" cy="1743075"/>
          </a:xfrm>
          <a:prstGeom prst="rect">
            <a:avLst/>
          </a:prstGeom>
        </p:spPr>
      </p:pic>
      <p:pic>
        <p:nvPicPr>
          <p:cNvPr id="19" name="Picture 18">
            <a:extLst>
              <a:ext uri="{FF2B5EF4-FFF2-40B4-BE49-F238E27FC236}">
                <a16:creationId xmlns:a16="http://schemas.microsoft.com/office/drawing/2014/main" id="{D693DA9D-E64B-4172-9225-C7330F5132E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93103" y="3835886"/>
            <a:ext cx="2466975" cy="1847850"/>
          </a:xfrm>
          <a:prstGeom prst="rect">
            <a:avLst/>
          </a:prstGeom>
        </p:spPr>
      </p:pic>
      <p:pic>
        <p:nvPicPr>
          <p:cNvPr id="20" name="Picture 19">
            <a:extLst>
              <a:ext uri="{FF2B5EF4-FFF2-40B4-BE49-F238E27FC236}">
                <a16:creationId xmlns:a16="http://schemas.microsoft.com/office/drawing/2014/main" id="{A9C84E88-B7BC-405F-826F-BD2B30A4D1E1}"/>
              </a:ext>
            </a:extLst>
          </p:cNvPr>
          <p:cNvPicPr>
            <a:picLocks noChangeAspect="1"/>
          </p:cNvPicPr>
          <p:nvPr/>
        </p:nvPicPr>
        <p:blipFill>
          <a:blip r:embed="rId6"/>
          <a:stretch>
            <a:fillRect/>
          </a:stretch>
        </p:blipFill>
        <p:spPr>
          <a:xfrm>
            <a:off x="361573" y="5800931"/>
            <a:ext cx="1987468" cy="896190"/>
          </a:xfrm>
          <a:prstGeom prst="rect">
            <a:avLst/>
          </a:prstGeom>
        </p:spPr>
      </p:pic>
      <p:pic>
        <p:nvPicPr>
          <p:cNvPr id="22" name="Picture 21">
            <a:extLst>
              <a:ext uri="{FF2B5EF4-FFF2-40B4-BE49-F238E27FC236}">
                <a16:creationId xmlns:a16="http://schemas.microsoft.com/office/drawing/2014/main" id="{131C3B50-0004-49C9-966B-1C23549AED2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20303" y="1333499"/>
            <a:ext cx="2657475" cy="1714500"/>
          </a:xfrm>
          <a:prstGeom prst="rect">
            <a:avLst/>
          </a:prstGeom>
        </p:spPr>
      </p:pic>
    </p:spTree>
    <p:extLst>
      <p:ext uri="{BB962C8B-B14F-4D97-AF65-F5344CB8AC3E}">
        <p14:creationId xmlns:p14="http://schemas.microsoft.com/office/powerpoint/2010/main" val="107730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99592" y="476672"/>
            <a:ext cx="6696744" cy="1368152"/>
          </a:xfrm>
          <a:prstGeom prst="rect">
            <a:avLst/>
          </a:prstGeom>
          <a:noFill/>
        </p:spPr>
        <p:txBody>
          <a:bodyPr wrap="square" rtlCol="0">
            <a:normAutofit/>
          </a:bodyPr>
          <a:lstStyle/>
          <a:p>
            <a:pPr algn="ctr"/>
            <a:r>
              <a:rPr lang="en-GB" altLang="en-US" sz="4000" b="1" dirty="0">
                <a:solidFill>
                  <a:schemeClr val="accent1">
                    <a:lumMod val="75000"/>
                  </a:schemeClr>
                </a:solidFill>
              </a:rPr>
              <a:t>What To Look Out For</a:t>
            </a:r>
          </a:p>
        </p:txBody>
      </p:sp>
      <p:sp>
        <p:nvSpPr>
          <p:cNvPr id="4" name="Footer Placeholder 3">
            <a:extLst>
              <a:ext uri="{FF2B5EF4-FFF2-40B4-BE49-F238E27FC236}">
                <a16:creationId xmlns:a16="http://schemas.microsoft.com/office/drawing/2014/main" id="{CE8A85D3-BC3C-4ECA-B696-7D01DCB97243}"/>
              </a:ext>
            </a:extLst>
          </p:cNvPr>
          <p:cNvSpPr>
            <a:spLocks noGrp="1"/>
          </p:cNvSpPr>
          <p:nvPr>
            <p:ph type="ftr" sz="quarter" idx="11"/>
          </p:nvPr>
        </p:nvSpPr>
        <p:spPr/>
        <p:txBody>
          <a:bodyPr/>
          <a:lstStyle/>
          <a:p>
            <a:r>
              <a:rPr lang="en-GB"/>
              <a:t>Level 2</a:t>
            </a:r>
          </a:p>
        </p:txBody>
      </p:sp>
      <p:sp>
        <p:nvSpPr>
          <p:cNvPr id="2" name="Slide Number Placeholder 1"/>
          <p:cNvSpPr>
            <a:spLocks noGrp="1"/>
          </p:cNvSpPr>
          <p:nvPr>
            <p:ph type="sldNum" sz="quarter" idx="12"/>
          </p:nvPr>
        </p:nvSpPr>
        <p:spPr/>
        <p:txBody>
          <a:bodyPr/>
          <a:lstStyle/>
          <a:p>
            <a:fld id="{BCFCBCC7-832F-4B87-9477-A41959E8D125}" type="slidenum">
              <a:rPr lang="en-GB" smtClean="0"/>
              <a:t>13</a:t>
            </a:fld>
            <a:endParaRPr lang="en-GB"/>
          </a:p>
        </p:txBody>
      </p:sp>
      <p:pic>
        <p:nvPicPr>
          <p:cNvPr id="5" name="Picture 2" descr="\\oxfordshire\Users\S\Steven.Turner\My Pictures\OSAB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5699001"/>
            <a:ext cx="1987568" cy="89423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6063DAF-B5DF-4A40-881A-FE7CE40FFF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7569" y="3672206"/>
            <a:ext cx="2619375" cy="1743075"/>
          </a:xfrm>
          <a:prstGeom prst="rect">
            <a:avLst/>
          </a:prstGeom>
        </p:spPr>
      </p:pic>
      <p:pic>
        <p:nvPicPr>
          <p:cNvPr id="9" name="Picture 8">
            <a:extLst>
              <a:ext uri="{FF2B5EF4-FFF2-40B4-BE49-F238E27FC236}">
                <a16:creationId xmlns:a16="http://schemas.microsoft.com/office/drawing/2014/main" id="{F3C60280-FB77-4364-9F79-68156DF64EF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68975" y="1440830"/>
            <a:ext cx="2581275" cy="1771650"/>
          </a:xfrm>
          <a:prstGeom prst="rect">
            <a:avLst/>
          </a:prstGeom>
        </p:spPr>
      </p:pic>
      <p:pic>
        <p:nvPicPr>
          <p:cNvPr id="11" name="Picture 10">
            <a:extLst>
              <a:ext uri="{FF2B5EF4-FFF2-40B4-BE49-F238E27FC236}">
                <a16:creationId xmlns:a16="http://schemas.microsoft.com/office/drawing/2014/main" id="{4C9CB8C2-7653-4CBE-91E8-9946534A554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75856" y="2458658"/>
            <a:ext cx="2324100" cy="1971675"/>
          </a:xfrm>
          <a:prstGeom prst="rect">
            <a:avLst/>
          </a:prstGeom>
        </p:spPr>
      </p:pic>
    </p:spTree>
    <p:extLst>
      <p:ext uri="{BB962C8B-B14F-4D97-AF65-F5344CB8AC3E}">
        <p14:creationId xmlns:p14="http://schemas.microsoft.com/office/powerpoint/2010/main" val="888377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F2AB046-5E49-4494-A54F-EFF00483CCF6}"/>
              </a:ext>
            </a:extLst>
          </p:cNvPr>
          <p:cNvSpPr>
            <a:spLocks noGrp="1"/>
          </p:cNvSpPr>
          <p:nvPr>
            <p:ph type="ftr" sz="quarter" idx="11"/>
          </p:nvPr>
        </p:nvSpPr>
        <p:spPr/>
        <p:txBody>
          <a:bodyPr/>
          <a:lstStyle/>
          <a:p>
            <a:r>
              <a:rPr lang="en-GB"/>
              <a:t>Level 2</a:t>
            </a:r>
          </a:p>
        </p:txBody>
      </p:sp>
      <p:sp>
        <p:nvSpPr>
          <p:cNvPr id="3" name="Slide Number Placeholder 2">
            <a:extLst>
              <a:ext uri="{FF2B5EF4-FFF2-40B4-BE49-F238E27FC236}">
                <a16:creationId xmlns:a16="http://schemas.microsoft.com/office/drawing/2014/main" id="{A2637FFD-FDE8-40C6-B50A-83D7E39D021D}"/>
              </a:ext>
            </a:extLst>
          </p:cNvPr>
          <p:cNvSpPr>
            <a:spLocks noGrp="1"/>
          </p:cNvSpPr>
          <p:nvPr>
            <p:ph type="sldNum" sz="quarter" idx="12"/>
          </p:nvPr>
        </p:nvSpPr>
        <p:spPr/>
        <p:txBody>
          <a:bodyPr/>
          <a:lstStyle/>
          <a:p>
            <a:fld id="{BCFCBCC7-832F-4B87-9477-A41959E8D125}" type="slidenum">
              <a:rPr lang="en-GB" smtClean="0"/>
              <a:t>14</a:t>
            </a:fld>
            <a:endParaRPr lang="en-GB"/>
          </a:p>
        </p:txBody>
      </p:sp>
      <p:pic>
        <p:nvPicPr>
          <p:cNvPr id="4" name="Picture 3">
            <a:extLst>
              <a:ext uri="{FF2B5EF4-FFF2-40B4-BE49-F238E27FC236}">
                <a16:creationId xmlns:a16="http://schemas.microsoft.com/office/drawing/2014/main" id="{0F31EAF3-8A95-45F1-AC60-5D02FE0768FD}"/>
              </a:ext>
            </a:extLst>
          </p:cNvPr>
          <p:cNvPicPr>
            <a:picLocks noChangeAspect="1"/>
          </p:cNvPicPr>
          <p:nvPr/>
        </p:nvPicPr>
        <p:blipFill>
          <a:blip r:embed="rId2"/>
          <a:stretch>
            <a:fillRect/>
          </a:stretch>
        </p:blipFill>
        <p:spPr>
          <a:xfrm>
            <a:off x="683568" y="5597105"/>
            <a:ext cx="1987468" cy="896190"/>
          </a:xfrm>
          <a:prstGeom prst="rect">
            <a:avLst/>
          </a:prstGeom>
        </p:spPr>
      </p:pic>
      <p:pic>
        <p:nvPicPr>
          <p:cNvPr id="6" name="Picture 5">
            <a:extLst>
              <a:ext uri="{FF2B5EF4-FFF2-40B4-BE49-F238E27FC236}">
                <a16:creationId xmlns:a16="http://schemas.microsoft.com/office/drawing/2014/main" id="{19B399F3-F24B-46A3-A6DD-1E96192BCF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7760" y="1647824"/>
            <a:ext cx="2082511" cy="2800350"/>
          </a:xfrm>
          <a:prstGeom prst="rect">
            <a:avLst/>
          </a:prstGeom>
        </p:spPr>
      </p:pic>
      <p:pic>
        <p:nvPicPr>
          <p:cNvPr id="8" name="Picture 7">
            <a:extLst>
              <a:ext uri="{FF2B5EF4-FFF2-40B4-BE49-F238E27FC236}">
                <a16:creationId xmlns:a16="http://schemas.microsoft.com/office/drawing/2014/main" id="{B17404EE-9E44-4245-BC54-1C97050EE0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5656" y="1783201"/>
            <a:ext cx="2304256" cy="2149855"/>
          </a:xfrm>
          <a:prstGeom prst="rect">
            <a:avLst/>
          </a:prstGeom>
        </p:spPr>
      </p:pic>
    </p:spTree>
    <p:extLst>
      <p:ext uri="{BB962C8B-B14F-4D97-AF65-F5344CB8AC3E}">
        <p14:creationId xmlns:p14="http://schemas.microsoft.com/office/powerpoint/2010/main" val="3943693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90626-F3C6-4DF6-87DC-B69D95B6A779}"/>
              </a:ext>
            </a:extLst>
          </p:cNvPr>
          <p:cNvSpPr>
            <a:spLocks noGrp="1"/>
          </p:cNvSpPr>
          <p:nvPr>
            <p:ph type="title"/>
          </p:nvPr>
        </p:nvSpPr>
        <p:spPr/>
        <p:txBody>
          <a:bodyPr/>
          <a:lstStyle/>
          <a:p>
            <a:pPr algn="ctr"/>
            <a:r>
              <a:rPr lang="en-GB" sz="4000" b="1" dirty="0">
                <a:latin typeface="+mn-lt"/>
              </a:rPr>
              <a:t>Case Study</a:t>
            </a:r>
          </a:p>
        </p:txBody>
      </p:sp>
      <p:sp>
        <p:nvSpPr>
          <p:cNvPr id="3" name="Content Placeholder 2">
            <a:extLst>
              <a:ext uri="{FF2B5EF4-FFF2-40B4-BE49-F238E27FC236}">
                <a16:creationId xmlns:a16="http://schemas.microsoft.com/office/drawing/2014/main" id="{CBC6CA10-25AF-4468-A155-F0CF4ACDD77B}"/>
              </a:ext>
            </a:extLst>
          </p:cNvPr>
          <p:cNvSpPr>
            <a:spLocks noGrp="1"/>
          </p:cNvSpPr>
          <p:nvPr>
            <p:ph idx="1"/>
          </p:nvPr>
        </p:nvSpPr>
        <p:spPr>
          <a:xfrm>
            <a:off x="441309" y="1417638"/>
            <a:ext cx="7620000" cy="4800600"/>
          </a:xfrm>
        </p:spPr>
        <p:txBody>
          <a:bodyPr>
            <a:normAutofit/>
          </a:bodyPr>
          <a:lstStyle/>
          <a:p>
            <a:pPr marL="114300" indent="0">
              <a:buNone/>
            </a:pPr>
            <a:r>
              <a:rPr lang="en-GB" sz="2000" dirty="0"/>
              <a:t>Bengt has contacted the Customer Service Team to complain about the noise coming from his neighbour’s property at “all hours of the night”</a:t>
            </a:r>
          </a:p>
          <a:p>
            <a:pPr marL="114300" indent="0">
              <a:buNone/>
            </a:pPr>
            <a:endParaRPr lang="en-GB" sz="2000" dirty="0"/>
          </a:p>
          <a:p>
            <a:pPr marL="114300" indent="0">
              <a:buNone/>
            </a:pPr>
            <a:r>
              <a:rPr lang="en-GB" sz="2000" dirty="0"/>
              <a:t>He informs the Customer Service Advisor that his neighbour Paulo is in his 80’s, doesn’t go out much, and he does not usually hear any noise at all, but over the past few weeks has heard music, loud talking and banging coming from the property at night.</a:t>
            </a:r>
          </a:p>
          <a:p>
            <a:pPr marL="114300" indent="0">
              <a:buNone/>
            </a:pPr>
            <a:endParaRPr lang="en-GB" sz="2000" dirty="0"/>
          </a:p>
          <a:p>
            <a:r>
              <a:rPr lang="en-GB" sz="2000" dirty="0"/>
              <a:t>What are your initial thoughts about this situation?</a:t>
            </a:r>
          </a:p>
          <a:p>
            <a:r>
              <a:rPr lang="en-GB" sz="2000" dirty="0"/>
              <a:t>What questions could you ask?</a:t>
            </a:r>
          </a:p>
          <a:p>
            <a:pPr marL="114300" indent="0">
              <a:buNone/>
            </a:pPr>
            <a:endParaRPr lang="en-GB" sz="2400" dirty="0"/>
          </a:p>
          <a:p>
            <a:pPr marL="114300" indent="0">
              <a:buNone/>
            </a:pPr>
            <a:endParaRPr lang="en-GB" sz="1000" dirty="0"/>
          </a:p>
          <a:p>
            <a:pPr marL="114300" indent="0">
              <a:buNone/>
            </a:pPr>
            <a:endParaRPr lang="en-GB" dirty="0"/>
          </a:p>
        </p:txBody>
      </p:sp>
      <p:sp>
        <p:nvSpPr>
          <p:cNvPr id="7" name="Footer Placeholder 6">
            <a:extLst>
              <a:ext uri="{FF2B5EF4-FFF2-40B4-BE49-F238E27FC236}">
                <a16:creationId xmlns:a16="http://schemas.microsoft.com/office/drawing/2014/main" id="{6C7E0C31-6322-49F5-80DB-76A3E56C5C8E}"/>
              </a:ext>
            </a:extLst>
          </p:cNvPr>
          <p:cNvSpPr>
            <a:spLocks noGrp="1"/>
          </p:cNvSpPr>
          <p:nvPr>
            <p:ph type="ftr" sz="quarter" idx="11"/>
          </p:nvPr>
        </p:nvSpPr>
        <p:spPr/>
        <p:txBody>
          <a:bodyPr/>
          <a:lstStyle/>
          <a:p>
            <a:r>
              <a:rPr lang="en-GB"/>
              <a:t>Level 2</a:t>
            </a:r>
          </a:p>
        </p:txBody>
      </p:sp>
      <p:sp>
        <p:nvSpPr>
          <p:cNvPr id="5" name="Slide Number Placeholder 4">
            <a:extLst>
              <a:ext uri="{FF2B5EF4-FFF2-40B4-BE49-F238E27FC236}">
                <a16:creationId xmlns:a16="http://schemas.microsoft.com/office/drawing/2014/main" id="{D0647556-E3AF-46FB-8EF3-5B3D76287C7F}"/>
              </a:ext>
            </a:extLst>
          </p:cNvPr>
          <p:cNvSpPr>
            <a:spLocks noGrp="1"/>
          </p:cNvSpPr>
          <p:nvPr>
            <p:ph type="sldNum" sz="quarter" idx="12"/>
          </p:nvPr>
        </p:nvSpPr>
        <p:spPr/>
        <p:txBody>
          <a:bodyPr/>
          <a:lstStyle/>
          <a:p>
            <a:fld id="{BCFCBCC7-832F-4B87-9477-A41959E8D125}" type="slidenum">
              <a:rPr lang="en-GB" smtClean="0"/>
              <a:t>15</a:t>
            </a:fld>
            <a:endParaRPr lang="en-GB"/>
          </a:p>
        </p:txBody>
      </p:sp>
      <p:pic>
        <p:nvPicPr>
          <p:cNvPr id="6" name="Picture 5">
            <a:extLst>
              <a:ext uri="{FF2B5EF4-FFF2-40B4-BE49-F238E27FC236}">
                <a16:creationId xmlns:a16="http://schemas.microsoft.com/office/drawing/2014/main" id="{242CB03B-9538-4C71-87D1-FCD829F2D610}"/>
              </a:ext>
            </a:extLst>
          </p:cNvPr>
          <p:cNvPicPr>
            <a:picLocks noChangeAspect="1"/>
          </p:cNvPicPr>
          <p:nvPr/>
        </p:nvPicPr>
        <p:blipFill>
          <a:blip r:embed="rId3"/>
          <a:stretch>
            <a:fillRect/>
          </a:stretch>
        </p:blipFill>
        <p:spPr>
          <a:xfrm>
            <a:off x="492967" y="5597105"/>
            <a:ext cx="1987468" cy="896190"/>
          </a:xfrm>
          <a:prstGeom prst="rect">
            <a:avLst/>
          </a:prstGeom>
        </p:spPr>
      </p:pic>
    </p:spTree>
    <p:extLst>
      <p:ext uri="{BB962C8B-B14F-4D97-AF65-F5344CB8AC3E}">
        <p14:creationId xmlns:p14="http://schemas.microsoft.com/office/powerpoint/2010/main" val="3894475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A7A70-87A2-485C-B708-F99DF7CFFEC3}"/>
              </a:ext>
            </a:extLst>
          </p:cNvPr>
          <p:cNvSpPr>
            <a:spLocks noGrp="1"/>
          </p:cNvSpPr>
          <p:nvPr>
            <p:ph type="title"/>
          </p:nvPr>
        </p:nvSpPr>
        <p:spPr/>
        <p:txBody>
          <a:bodyPr/>
          <a:lstStyle/>
          <a:p>
            <a:pPr algn="ctr"/>
            <a:r>
              <a:rPr lang="en-GB" sz="4000" b="1" dirty="0">
                <a:latin typeface="+mn-lt"/>
              </a:rPr>
              <a:t>Six Principles - Safeguarding Adults</a:t>
            </a:r>
          </a:p>
        </p:txBody>
      </p:sp>
      <p:sp>
        <p:nvSpPr>
          <p:cNvPr id="3" name="Content Placeholder 2">
            <a:extLst>
              <a:ext uri="{FF2B5EF4-FFF2-40B4-BE49-F238E27FC236}">
                <a16:creationId xmlns:a16="http://schemas.microsoft.com/office/drawing/2014/main" id="{23134C87-CF57-48A7-B3D2-30BB1074F134}"/>
              </a:ext>
            </a:extLst>
          </p:cNvPr>
          <p:cNvSpPr>
            <a:spLocks noGrp="1"/>
          </p:cNvSpPr>
          <p:nvPr>
            <p:ph idx="1"/>
          </p:nvPr>
        </p:nvSpPr>
        <p:spPr>
          <a:xfrm>
            <a:off x="457200" y="2060848"/>
            <a:ext cx="7620000" cy="4339952"/>
          </a:xfrm>
        </p:spPr>
        <p:txBody>
          <a:bodyPr>
            <a:normAutofit/>
          </a:bodyPr>
          <a:lstStyle/>
          <a:p>
            <a:r>
              <a:rPr lang="en-GB" sz="2400" dirty="0"/>
              <a:t>Empowerment</a:t>
            </a:r>
          </a:p>
          <a:p>
            <a:r>
              <a:rPr lang="en-GB" sz="2400" dirty="0"/>
              <a:t>Protection</a:t>
            </a:r>
          </a:p>
          <a:p>
            <a:r>
              <a:rPr lang="en-GB" sz="2400" dirty="0"/>
              <a:t>Prevention</a:t>
            </a:r>
          </a:p>
          <a:p>
            <a:r>
              <a:rPr lang="en-GB" sz="2400" dirty="0"/>
              <a:t>Proportionality</a:t>
            </a:r>
          </a:p>
          <a:p>
            <a:r>
              <a:rPr lang="en-GB" sz="2400" dirty="0"/>
              <a:t>Partnership</a:t>
            </a:r>
          </a:p>
          <a:p>
            <a:r>
              <a:rPr lang="en-GB" sz="2400" dirty="0"/>
              <a:t>Accountability</a:t>
            </a:r>
          </a:p>
          <a:p>
            <a:endParaRPr lang="en-GB" sz="1000" dirty="0"/>
          </a:p>
        </p:txBody>
      </p:sp>
      <p:sp>
        <p:nvSpPr>
          <p:cNvPr id="7" name="Footer Placeholder 6">
            <a:extLst>
              <a:ext uri="{FF2B5EF4-FFF2-40B4-BE49-F238E27FC236}">
                <a16:creationId xmlns:a16="http://schemas.microsoft.com/office/drawing/2014/main" id="{A0EFA138-CBD2-4839-91D5-25AC8E2B6956}"/>
              </a:ext>
            </a:extLst>
          </p:cNvPr>
          <p:cNvSpPr>
            <a:spLocks noGrp="1"/>
          </p:cNvSpPr>
          <p:nvPr>
            <p:ph type="ftr" sz="quarter" idx="11"/>
          </p:nvPr>
        </p:nvSpPr>
        <p:spPr/>
        <p:txBody>
          <a:bodyPr/>
          <a:lstStyle/>
          <a:p>
            <a:r>
              <a:rPr lang="en-GB"/>
              <a:t>Level 2</a:t>
            </a:r>
          </a:p>
        </p:txBody>
      </p:sp>
      <p:sp>
        <p:nvSpPr>
          <p:cNvPr id="5" name="Slide Number Placeholder 4">
            <a:extLst>
              <a:ext uri="{FF2B5EF4-FFF2-40B4-BE49-F238E27FC236}">
                <a16:creationId xmlns:a16="http://schemas.microsoft.com/office/drawing/2014/main" id="{C76F5A0F-5FD7-4AE5-A217-7B57510DDE39}"/>
              </a:ext>
            </a:extLst>
          </p:cNvPr>
          <p:cNvSpPr>
            <a:spLocks noGrp="1"/>
          </p:cNvSpPr>
          <p:nvPr>
            <p:ph type="sldNum" sz="quarter" idx="12"/>
          </p:nvPr>
        </p:nvSpPr>
        <p:spPr/>
        <p:txBody>
          <a:bodyPr/>
          <a:lstStyle/>
          <a:p>
            <a:fld id="{BCFCBCC7-832F-4B87-9477-A41959E8D125}" type="slidenum">
              <a:rPr lang="en-GB" smtClean="0"/>
              <a:t>16</a:t>
            </a:fld>
            <a:endParaRPr lang="en-GB"/>
          </a:p>
        </p:txBody>
      </p:sp>
      <p:pic>
        <p:nvPicPr>
          <p:cNvPr id="6" name="Picture 5">
            <a:extLst>
              <a:ext uri="{FF2B5EF4-FFF2-40B4-BE49-F238E27FC236}">
                <a16:creationId xmlns:a16="http://schemas.microsoft.com/office/drawing/2014/main" id="{CF8C8D57-8C41-47CC-AE02-E8F16EF730B1}"/>
              </a:ext>
            </a:extLst>
          </p:cNvPr>
          <p:cNvPicPr>
            <a:picLocks noChangeAspect="1"/>
          </p:cNvPicPr>
          <p:nvPr/>
        </p:nvPicPr>
        <p:blipFill>
          <a:blip r:embed="rId3"/>
          <a:stretch>
            <a:fillRect/>
          </a:stretch>
        </p:blipFill>
        <p:spPr>
          <a:xfrm>
            <a:off x="457200" y="5582431"/>
            <a:ext cx="1987468" cy="896190"/>
          </a:xfrm>
          <a:prstGeom prst="rect">
            <a:avLst/>
          </a:prstGeom>
        </p:spPr>
      </p:pic>
    </p:spTree>
    <p:extLst>
      <p:ext uri="{BB962C8B-B14F-4D97-AF65-F5344CB8AC3E}">
        <p14:creationId xmlns:p14="http://schemas.microsoft.com/office/powerpoint/2010/main" val="2262158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8D3A-61A0-4065-8DF7-64CEBD65CED1}"/>
              </a:ext>
            </a:extLst>
          </p:cNvPr>
          <p:cNvSpPr>
            <a:spLocks noGrp="1"/>
          </p:cNvSpPr>
          <p:nvPr>
            <p:ph type="title"/>
          </p:nvPr>
        </p:nvSpPr>
        <p:spPr/>
        <p:txBody>
          <a:bodyPr/>
          <a:lstStyle/>
          <a:p>
            <a:pPr algn="ctr"/>
            <a:r>
              <a:rPr lang="en-GB" sz="4000" b="1" dirty="0">
                <a:latin typeface="+mn-lt"/>
              </a:rPr>
              <a:t>Communication</a:t>
            </a:r>
          </a:p>
        </p:txBody>
      </p:sp>
      <p:sp>
        <p:nvSpPr>
          <p:cNvPr id="7" name="Content Placeholder 6">
            <a:extLst>
              <a:ext uri="{FF2B5EF4-FFF2-40B4-BE49-F238E27FC236}">
                <a16:creationId xmlns:a16="http://schemas.microsoft.com/office/drawing/2014/main" id="{F3558A7E-5EBB-400B-A2F5-BE9B00026212}"/>
              </a:ext>
            </a:extLst>
          </p:cNvPr>
          <p:cNvSpPr>
            <a:spLocks noGrp="1"/>
          </p:cNvSpPr>
          <p:nvPr>
            <p:ph idx="1"/>
          </p:nvPr>
        </p:nvSpPr>
        <p:spPr/>
        <p:txBody>
          <a:bodyPr/>
          <a:lstStyle/>
          <a:p>
            <a:r>
              <a:rPr lang="en-GB" sz="2400" dirty="0"/>
              <a:t>“I’m concerned about you because…”</a:t>
            </a:r>
          </a:p>
          <a:p>
            <a:r>
              <a:rPr lang="en-GB" sz="2400" dirty="0"/>
              <a:t>Ask open questions, do not lead</a:t>
            </a:r>
          </a:p>
          <a:p>
            <a:r>
              <a:rPr lang="en-GB" sz="2400" dirty="0"/>
              <a:t>Ask the person what is happening to them</a:t>
            </a:r>
          </a:p>
          <a:p>
            <a:r>
              <a:rPr lang="en-GB" sz="2400" dirty="0"/>
              <a:t>Ask the person what, if anything, they would like to change</a:t>
            </a:r>
          </a:p>
          <a:p>
            <a:r>
              <a:rPr lang="en-GB" sz="2400" dirty="0"/>
              <a:t>Ask the person if they agree to you sharing the information</a:t>
            </a:r>
          </a:p>
          <a:p>
            <a:pPr marL="114300" indent="0">
              <a:buNone/>
            </a:pPr>
            <a:endParaRPr lang="en-GB" sz="2400" dirty="0"/>
          </a:p>
          <a:p>
            <a:endParaRPr lang="en-GB" sz="2400" dirty="0"/>
          </a:p>
          <a:p>
            <a:endParaRPr lang="en-GB" dirty="0"/>
          </a:p>
          <a:p>
            <a:endParaRPr lang="en-GB" dirty="0"/>
          </a:p>
          <a:p>
            <a:endParaRPr lang="en-GB" dirty="0"/>
          </a:p>
        </p:txBody>
      </p:sp>
      <p:sp>
        <p:nvSpPr>
          <p:cNvPr id="3" name="Footer Placeholder 2">
            <a:extLst>
              <a:ext uri="{FF2B5EF4-FFF2-40B4-BE49-F238E27FC236}">
                <a16:creationId xmlns:a16="http://schemas.microsoft.com/office/drawing/2014/main" id="{512A770A-2E26-4378-8A76-A44BFFE20D32}"/>
              </a:ext>
            </a:extLst>
          </p:cNvPr>
          <p:cNvSpPr>
            <a:spLocks noGrp="1"/>
          </p:cNvSpPr>
          <p:nvPr>
            <p:ph type="ftr" sz="quarter" idx="11"/>
          </p:nvPr>
        </p:nvSpPr>
        <p:spPr/>
        <p:txBody>
          <a:bodyPr/>
          <a:lstStyle/>
          <a:p>
            <a:r>
              <a:rPr lang="en-GB"/>
              <a:t>Level 2</a:t>
            </a:r>
          </a:p>
        </p:txBody>
      </p:sp>
      <p:sp>
        <p:nvSpPr>
          <p:cNvPr id="5" name="Slide Number Placeholder 4">
            <a:extLst>
              <a:ext uri="{FF2B5EF4-FFF2-40B4-BE49-F238E27FC236}">
                <a16:creationId xmlns:a16="http://schemas.microsoft.com/office/drawing/2014/main" id="{EFF5841F-2857-47F8-B74E-9A9CF49BA3F6}"/>
              </a:ext>
            </a:extLst>
          </p:cNvPr>
          <p:cNvSpPr>
            <a:spLocks noGrp="1"/>
          </p:cNvSpPr>
          <p:nvPr>
            <p:ph type="sldNum" sz="quarter" idx="12"/>
          </p:nvPr>
        </p:nvSpPr>
        <p:spPr/>
        <p:txBody>
          <a:bodyPr/>
          <a:lstStyle/>
          <a:p>
            <a:fld id="{BCFCBCC7-832F-4B87-9477-A41959E8D125}" type="slidenum">
              <a:rPr lang="en-GB" smtClean="0"/>
              <a:t>17</a:t>
            </a:fld>
            <a:endParaRPr lang="en-GB"/>
          </a:p>
        </p:txBody>
      </p:sp>
      <p:pic>
        <p:nvPicPr>
          <p:cNvPr id="4" name="Picture 3">
            <a:extLst>
              <a:ext uri="{FF2B5EF4-FFF2-40B4-BE49-F238E27FC236}">
                <a16:creationId xmlns:a16="http://schemas.microsoft.com/office/drawing/2014/main" id="{A7BA78CA-2B95-43F0-96F5-DFC69BBBED79}"/>
              </a:ext>
            </a:extLst>
          </p:cNvPr>
          <p:cNvPicPr>
            <a:picLocks noChangeAspect="1"/>
          </p:cNvPicPr>
          <p:nvPr/>
        </p:nvPicPr>
        <p:blipFill>
          <a:blip r:embed="rId3"/>
          <a:stretch>
            <a:fillRect/>
          </a:stretch>
        </p:blipFill>
        <p:spPr>
          <a:xfrm>
            <a:off x="457200" y="5648960"/>
            <a:ext cx="1987468" cy="896190"/>
          </a:xfrm>
          <a:prstGeom prst="rect">
            <a:avLst/>
          </a:prstGeom>
        </p:spPr>
      </p:pic>
    </p:spTree>
    <p:extLst>
      <p:ext uri="{BB962C8B-B14F-4D97-AF65-F5344CB8AC3E}">
        <p14:creationId xmlns:p14="http://schemas.microsoft.com/office/powerpoint/2010/main" val="4141426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3528" y="908720"/>
            <a:ext cx="7992888" cy="906759"/>
          </a:xfrm>
          <a:prstGeom prst="rect">
            <a:avLst/>
          </a:prstGeom>
          <a:noFill/>
        </p:spPr>
        <p:txBody>
          <a:bodyPr wrap="square" rtlCol="0">
            <a:normAutofit/>
          </a:bodyPr>
          <a:lstStyle/>
          <a:p>
            <a:pPr algn="ctr"/>
            <a:r>
              <a:rPr lang="en-GB" altLang="en-US" sz="4000" b="1" dirty="0">
                <a:solidFill>
                  <a:schemeClr val="accent1">
                    <a:lumMod val="75000"/>
                  </a:schemeClr>
                </a:solidFill>
              </a:rPr>
              <a:t>Decision Making in Practice</a:t>
            </a:r>
          </a:p>
        </p:txBody>
      </p:sp>
      <p:sp>
        <p:nvSpPr>
          <p:cNvPr id="4" name="Footer Placeholder 3">
            <a:extLst>
              <a:ext uri="{FF2B5EF4-FFF2-40B4-BE49-F238E27FC236}">
                <a16:creationId xmlns:a16="http://schemas.microsoft.com/office/drawing/2014/main" id="{241B72C6-DFA2-4DAC-BEC1-C4EDA5DF3F84}"/>
              </a:ext>
            </a:extLst>
          </p:cNvPr>
          <p:cNvSpPr>
            <a:spLocks noGrp="1"/>
          </p:cNvSpPr>
          <p:nvPr>
            <p:ph type="ftr" sz="quarter" idx="11"/>
          </p:nvPr>
        </p:nvSpPr>
        <p:spPr/>
        <p:txBody>
          <a:bodyPr/>
          <a:lstStyle/>
          <a:p>
            <a:r>
              <a:rPr lang="en-GB"/>
              <a:t>Level 2</a:t>
            </a:r>
          </a:p>
        </p:txBody>
      </p:sp>
      <p:sp>
        <p:nvSpPr>
          <p:cNvPr id="2" name="Slide Number Placeholder 1"/>
          <p:cNvSpPr>
            <a:spLocks noGrp="1"/>
          </p:cNvSpPr>
          <p:nvPr>
            <p:ph type="sldNum" sz="quarter" idx="12"/>
          </p:nvPr>
        </p:nvSpPr>
        <p:spPr/>
        <p:txBody>
          <a:bodyPr/>
          <a:lstStyle/>
          <a:p>
            <a:fld id="{BCFCBCC7-832F-4B87-9477-A41959E8D125}" type="slidenum">
              <a:rPr lang="en-GB" smtClean="0"/>
              <a:t>18</a:t>
            </a:fld>
            <a:endParaRPr lang="en-GB"/>
          </a:p>
        </p:txBody>
      </p:sp>
      <p:pic>
        <p:nvPicPr>
          <p:cNvPr id="5" name="Picture 2" descr="\\oxfordshire\Users\S\Steven.Turner\My Pictures\OSAB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5699001"/>
            <a:ext cx="1987568" cy="89423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3B3EAFDB-67D5-41F0-BE3D-DCCF2055C4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0129" y="2132856"/>
            <a:ext cx="6429375" cy="3248768"/>
          </a:xfrm>
          <a:prstGeom prst="rect">
            <a:avLst/>
          </a:prstGeom>
        </p:spPr>
      </p:pic>
    </p:spTree>
    <p:extLst>
      <p:ext uri="{BB962C8B-B14F-4D97-AF65-F5344CB8AC3E}">
        <p14:creationId xmlns:p14="http://schemas.microsoft.com/office/powerpoint/2010/main" val="1246346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476672"/>
            <a:ext cx="5832648" cy="707886"/>
          </a:xfrm>
          <a:prstGeom prst="rect">
            <a:avLst/>
          </a:prstGeom>
        </p:spPr>
        <p:txBody>
          <a:bodyPr wrap="square">
            <a:spAutoFit/>
          </a:bodyPr>
          <a:lstStyle/>
          <a:p>
            <a:pPr lvl="0" algn="ctr"/>
            <a:r>
              <a:rPr lang="en-GB" sz="4000" b="1" dirty="0">
                <a:solidFill>
                  <a:schemeClr val="accent1">
                    <a:lumMod val="75000"/>
                  </a:schemeClr>
                </a:solidFill>
              </a:rPr>
              <a:t>Independent Advocates </a:t>
            </a:r>
          </a:p>
        </p:txBody>
      </p:sp>
      <p:sp>
        <p:nvSpPr>
          <p:cNvPr id="3" name="TextBox 2"/>
          <p:cNvSpPr txBox="1"/>
          <p:nvPr/>
        </p:nvSpPr>
        <p:spPr>
          <a:xfrm>
            <a:off x="323528" y="1337473"/>
            <a:ext cx="7848872" cy="3046988"/>
          </a:xfrm>
          <a:prstGeom prst="rect">
            <a:avLst/>
          </a:prstGeom>
          <a:noFill/>
        </p:spPr>
        <p:txBody>
          <a:bodyPr wrap="square" rtlCol="0">
            <a:spAutoFit/>
          </a:bodyPr>
          <a:lstStyle/>
          <a:p>
            <a:endParaRPr lang="en-GB" sz="2400" dirty="0"/>
          </a:p>
          <a:p>
            <a:r>
              <a:rPr lang="en-GB" sz="2400" dirty="0"/>
              <a:t>IMCA - Independent Mental Capacity Act Advocate</a:t>
            </a:r>
          </a:p>
          <a:p>
            <a:endParaRPr lang="en-GB" sz="2400" dirty="0"/>
          </a:p>
          <a:p>
            <a:r>
              <a:rPr lang="en-GB" sz="2400" dirty="0"/>
              <a:t>IMHA - Independent Mental Health Act Advocate</a:t>
            </a:r>
          </a:p>
          <a:p>
            <a:endParaRPr lang="en-GB" sz="2400" dirty="0"/>
          </a:p>
          <a:p>
            <a:r>
              <a:rPr lang="en-GB" sz="2400" dirty="0"/>
              <a:t>ICAA - Independent Care Act Advocate</a:t>
            </a:r>
          </a:p>
          <a:p>
            <a:endParaRPr lang="en-GB" sz="2400" dirty="0"/>
          </a:p>
          <a:p>
            <a:r>
              <a:rPr lang="en-GB" sz="2400" i="1" dirty="0" err="1"/>
              <a:t>POhWER</a:t>
            </a:r>
            <a:r>
              <a:rPr lang="en-GB" sz="2400" i="1" dirty="0"/>
              <a:t> – www.pohwer.net/oxfordshire</a:t>
            </a:r>
            <a:endParaRPr lang="en-GB" dirty="0"/>
          </a:p>
        </p:txBody>
      </p:sp>
      <p:sp>
        <p:nvSpPr>
          <p:cNvPr id="4" name="Footer Placeholder 3">
            <a:extLst>
              <a:ext uri="{FF2B5EF4-FFF2-40B4-BE49-F238E27FC236}">
                <a16:creationId xmlns:a16="http://schemas.microsoft.com/office/drawing/2014/main" id="{0D64F1B6-9EBB-4AC2-95F0-60E4374F44C9}"/>
              </a:ext>
            </a:extLst>
          </p:cNvPr>
          <p:cNvSpPr>
            <a:spLocks noGrp="1"/>
          </p:cNvSpPr>
          <p:nvPr>
            <p:ph type="ftr" sz="quarter" idx="11"/>
          </p:nvPr>
        </p:nvSpPr>
        <p:spPr/>
        <p:txBody>
          <a:bodyPr/>
          <a:lstStyle/>
          <a:p>
            <a:r>
              <a:rPr lang="en-GB"/>
              <a:t>Level 2</a:t>
            </a:r>
          </a:p>
        </p:txBody>
      </p:sp>
      <p:sp>
        <p:nvSpPr>
          <p:cNvPr id="5" name="Slide Number Placeholder 4"/>
          <p:cNvSpPr>
            <a:spLocks noGrp="1"/>
          </p:cNvSpPr>
          <p:nvPr>
            <p:ph type="sldNum" sz="quarter" idx="12"/>
          </p:nvPr>
        </p:nvSpPr>
        <p:spPr/>
        <p:txBody>
          <a:bodyPr/>
          <a:lstStyle/>
          <a:p>
            <a:fld id="{BCFCBCC7-832F-4B87-9477-A41959E8D125}" type="slidenum">
              <a:rPr lang="en-GB" smtClean="0"/>
              <a:t>19</a:t>
            </a:fld>
            <a:endParaRPr lang="en-GB"/>
          </a:p>
        </p:txBody>
      </p:sp>
      <p:pic>
        <p:nvPicPr>
          <p:cNvPr id="7" name="Picture 2" descr="\\oxfordshire\Users\S\Steven.Turner\My Pictures\OSAB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5699001"/>
            <a:ext cx="1987568" cy="89423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8A6E33F0-C597-44BF-A166-BED8BB6922D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3036" y="4445000"/>
            <a:ext cx="2227520" cy="1600200"/>
          </a:xfrm>
          <a:prstGeom prst="rect">
            <a:avLst/>
          </a:prstGeom>
        </p:spPr>
      </p:pic>
      <p:pic>
        <p:nvPicPr>
          <p:cNvPr id="17" name="Picture 16">
            <a:extLst>
              <a:ext uri="{FF2B5EF4-FFF2-40B4-BE49-F238E27FC236}">
                <a16:creationId xmlns:a16="http://schemas.microsoft.com/office/drawing/2014/main" id="{99E49988-391D-439E-8BB1-186B1AF607E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80112" y="3120227"/>
            <a:ext cx="2198212" cy="1600200"/>
          </a:xfrm>
          <a:prstGeom prst="rect">
            <a:avLst/>
          </a:prstGeom>
        </p:spPr>
      </p:pic>
    </p:spTree>
    <p:extLst>
      <p:ext uri="{BB962C8B-B14F-4D97-AF65-F5344CB8AC3E}">
        <p14:creationId xmlns:p14="http://schemas.microsoft.com/office/powerpoint/2010/main" val="3427689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pPr algn="ctr"/>
            <a:r>
              <a:rPr lang="en-US" sz="4000" b="1" dirty="0">
                <a:latin typeface="+mn-lt"/>
              </a:rPr>
              <a:t>Welcome </a:t>
            </a:r>
            <a:r>
              <a:rPr lang="en-US" sz="4000" b="1" dirty="0">
                <a:solidFill>
                  <a:schemeClr val="accent1">
                    <a:lumMod val="75000"/>
                  </a:schemeClr>
                </a:solidFill>
                <a:latin typeface="+mn-lt"/>
              </a:rPr>
              <a:t>and</a:t>
            </a:r>
            <a:r>
              <a:rPr lang="en-US" sz="4000" b="1" dirty="0">
                <a:latin typeface="+mn-lt"/>
              </a:rPr>
              <a:t> Housekeeping</a:t>
            </a:r>
          </a:p>
        </p:txBody>
      </p:sp>
      <p:sp>
        <p:nvSpPr>
          <p:cNvPr id="5" name="Footer Placeholder 4">
            <a:extLst>
              <a:ext uri="{FF2B5EF4-FFF2-40B4-BE49-F238E27FC236}">
                <a16:creationId xmlns:a16="http://schemas.microsoft.com/office/drawing/2014/main" id="{9BEFB3FD-3450-403E-BB10-C88CA6C6F50A}"/>
              </a:ext>
            </a:extLst>
          </p:cNvPr>
          <p:cNvSpPr>
            <a:spLocks noGrp="1"/>
          </p:cNvSpPr>
          <p:nvPr>
            <p:ph type="ftr" sz="quarter" idx="11"/>
          </p:nvPr>
        </p:nvSpPr>
        <p:spPr/>
        <p:txBody>
          <a:bodyPr/>
          <a:lstStyle/>
          <a:p>
            <a:r>
              <a:rPr lang="en-GB" dirty="0"/>
              <a:t>Level 2</a:t>
            </a:r>
          </a:p>
        </p:txBody>
      </p:sp>
      <p:sp>
        <p:nvSpPr>
          <p:cNvPr id="3" name="Slide Number Placeholder 2"/>
          <p:cNvSpPr>
            <a:spLocks noGrp="1"/>
          </p:cNvSpPr>
          <p:nvPr>
            <p:ph type="sldNum" sz="quarter" idx="12"/>
          </p:nvPr>
        </p:nvSpPr>
        <p:spPr/>
        <p:txBody>
          <a:bodyPr/>
          <a:lstStyle/>
          <a:p>
            <a:r>
              <a:rPr lang="en-GB" dirty="0"/>
              <a:t>2</a:t>
            </a:r>
          </a:p>
        </p:txBody>
      </p:sp>
      <p:pic>
        <p:nvPicPr>
          <p:cNvPr id="8" name="Picture 208" descr="C:\Users\Justin Andrewes\AppData\Local\Microsoft\Windows\Temporary Internet Files\Content.IE5\SWVPHIDL\MP900423030[1].jp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882394" y="1733028"/>
            <a:ext cx="1446045" cy="144604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9" name="Text Box 10"/>
          <p:cNvSpPr txBox="1">
            <a:spLocks noChangeArrowheads="1"/>
          </p:cNvSpPr>
          <p:nvPr/>
        </p:nvSpPr>
        <p:spPr bwMode="auto">
          <a:xfrm>
            <a:off x="3320252" y="3306693"/>
            <a:ext cx="2376487"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lgn="ctr">
              <a:spcBef>
                <a:spcPct val="50000"/>
              </a:spcBef>
              <a:defRPr/>
            </a:pPr>
            <a:r>
              <a:rPr lang="en-GB" sz="2600" dirty="0">
                <a:latin typeface="Arial" charset="0"/>
                <a:ea typeface="ＭＳ Ｐゴシック" charset="0"/>
                <a:cs typeface="Arial" charset="0"/>
              </a:rPr>
              <a:t>Course Timings &amp; Breaks</a:t>
            </a:r>
          </a:p>
        </p:txBody>
      </p:sp>
      <p:sp>
        <p:nvSpPr>
          <p:cNvPr id="10" name="Text Box 11"/>
          <p:cNvSpPr txBox="1">
            <a:spLocks noChangeArrowheads="1"/>
          </p:cNvSpPr>
          <p:nvPr/>
        </p:nvSpPr>
        <p:spPr bwMode="auto">
          <a:xfrm>
            <a:off x="5192460" y="3306693"/>
            <a:ext cx="1803400"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lgn="ctr">
              <a:spcBef>
                <a:spcPct val="50000"/>
              </a:spcBef>
              <a:defRPr/>
            </a:pPr>
            <a:r>
              <a:rPr lang="en-GB" sz="2600" dirty="0">
                <a:latin typeface="Arial" charset="0"/>
                <a:ea typeface="ＭＳ Ｐゴシック" charset="0"/>
                <a:cs typeface="Arial" charset="0"/>
              </a:rPr>
              <a:t>Course materials</a:t>
            </a:r>
          </a:p>
        </p:txBody>
      </p:sp>
      <p:sp>
        <p:nvSpPr>
          <p:cNvPr id="11" name="Text Box 13"/>
          <p:cNvSpPr txBox="1">
            <a:spLocks noChangeArrowheads="1"/>
          </p:cNvSpPr>
          <p:nvPr/>
        </p:nvSpPr>
        <p:spPr bwMode="auto">
          <a:xfrm>
            <a:off x="1894305" y="3306693"/>
            <a:ext cx="1944687"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lgn="ctr">
              <a:spcBef>
                <a:spcPct val="50000"/>
              </a:spcBef>
              <a:defRPr/>
            </a:pPr>
            <a:r>
              <a:rPr lang="en-GB" sz="2600" dirty="0">
                <a:latin typeface="Arial" charset="0"/>
                <a:ea typeface="ＭＳ Ｐゴシック" charset="0"/>
                <a:cs typeface="Arial" charset="0"/>
              </a:rPr>
              <a:t>Exits &amp; Fire Procedures</a:t>
            </a:r>
          </a:p>
        </p:txBody>
      </p:sp>
      <p:sp>
        <p:nvSpPr>
          <p:cNvPr id="12" name="Text Box 14"/>
          <p:cNvSpPr txBox="1">
            <a:spLocks noChangeArrowheads="1"/>
          </p:cNvSpPr>
          <p:nvPr/>
        </p:nvSpPr>
        <p:spPr bwMode="auto">
          <a:xfrm>
            <a:off x="544930" y="3506718"/>
            <a:ext cx="122396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lgn="ctr">
              <a:spcBef>
                <a:spcPct val="50000"/>
              </a:spcBef>
              <a:defRPr/>
            </a:pPr>
            <a:r>
              <a:rPr lang="en-GB" sz="2600" dirty="0">
                <a:latin typeface="Arial" charset="0"/>
                <a:ea typeface="ＭＳ Ｐゴシック" charset="0"/>
                <a:cs typeface="Arial" charset="0"/>
              </a:rPr>
              <a:t>Toilets</a:t>
            </a:r>
          </a:p>
        </p:txBody>
      </p:sp>
      <p:pic>
        <p:nvPicPr>
          <p:cNvPr id="13" name="Picture 204" descr="C:\Users\Justin Andrewes\AppData\Local\Microsoft\Windows\Temporary Internet Files\Content.IE5\SWVPHIDL\MP900386035[1].jpg"/>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1894333" y="1765438"/>
            <a:ext cx="1925566" cy="137540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4" name="Picture 205"/>
          <p:cNvPicPr>
            <a:picLocks noChangeAspect="1" noChangeArrowheads="1"/>
          </p:cNvPicPr>
          <p:nvPr/>
        </p:nvPicPr>
        <p:blipFill>
          <a:blip r:embed="rId7" cstate="email">
            <a:extLst>
              <a:ext uri="{28A0092B-C50C-407E-A947-70E740481C1C}">
                <a14:useLocalDpi xmlns:a14="http://schemas.microsoft.com/office/drawing/2010/main" val="0"/>
              </a:ext>
            </a:extLst>
          </a:blip>
          <a:stretch>
            <a:fillRect/>
          </a:stretch>
        </p:blipFill>
        <p:spPr bwMode="auto">
          <a:xfrm>
            <a:off x="251643" y="1690730"/>
            <a:ext cx="1517622" cy="151762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5" name="Picture 207" descr="C:\Users\Justin Andrewes\AppData\Local\Microsoft\Windows\Temporary Internet Files\Content.IE5\AW8S20GV\MP900422458[1].jpg"/>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5514723" y="1652329"/>
            <a:ext cx="1171575" cy="147478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p:cNvPicPr>
            <a:picLocks noChangeAspect="1"/>
          </p:cNvPicPr>
          <p:nvPr/>
        </p:nvPicPr>
        <p:blipFill rotWithShape="1">
          <a:blip r:embed="rId9" cstate="email">
            <a:extLst>
              <a:ext uri="{28A0092B-C50C-407E-A947-70E740481C1C}">
                <a14:useLocalDpi xmlns:a14="http://schemas.microsoft.com/office/drawing/2010/main" val="0"/>
              </a:ext>
            </a:extLst>
          </a:blip>
          <a:srcRect/>
          <a:stretch/>
        </p:blipFill>
        <p:spPr>
          <a:xfrm>
            <a:off x="6664798" y="1679174"/>
            <a:ext cx="1419063" cy="1490777"/>
          </a:xfrm>
          <a:prstGeom prst="rect">
            <a:avLst/>
          </a:prstGeom>
          <a:ln>
            <a:noFill/>
          </a:ln>
          <a:effectLst>
            <a:softEdge rad="112500"/>
          </a:effectLst>
        </p:spPr>
      </p:pic>
      <p:sp>
        <p:nvSpPr>
          <p:cNvPr id="18" name="Text Box 11"/>
          <p:cNvSpPr txBox="1">
            <a:spLocks noChangeArrowheads="1"/>
          </p:cNvSpPr>
          <p:nvPr/>
        </p:nvSpPr>
        <p:spPr bwMode="auto">
          <a:xfrm>
            <a:off x="6664798" y="3341618"/>
            <a:ext cx="1801812"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algn="ctr">
              <a:spcBef>
                <a:spcPct val="50000"/>
              </a:spcBef>
              <a:defRPr/>
            </a:pPr>
            <a:r>
              <a:rPr lang="en-GB" sz="2600" dirty="0">
                <a:latin typeface="Arial" charset="0"/>
                <a:ea typeface="ＭＳ Ｐゴシック" charset="0"/>
                <a:cs typeface="Arial" charset="0"/>
              </a:rPr>
              <a:t>Mobile Phones</a:t>
            </a:r>
          </a:p>
        </p:txBody>
      </p:sp>
      <p:pic>
        <p:nvPicPr>
          <p:cNvPr id="16" name="Picture 2" descr="\\oxfordshire\Users\S\Steven.Turner\My Pictures\OSAB logo.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23528" y="5699001"/>
            <a:ext cx="1987568" cy="89423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492544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15616" y="764704"/>
            <a:ext cx="6696744" cy="1362422"/>
          </a:xfrm>
          <a:prstGeom prst="rect">
            <a:avLst/>
          </a:prstGeom>
          <a:noFill/>
        </p:spPr>
        <p:txBody>
          <a:bodyPr wrap="square" rtlCol="0">
            <a:normAutofit/>
          </a:bodyPr>
          <a:lstStyle/>
          <a:p>
            <a:pPr algn="ctr"/>
            <a:r>
              <a:rPr lang="en-GB" altLang="en-US" sz="4000" b="1" dirty="0">
                <a:solidFill>
                  <a:schemeClr val="accent1">
                    <a:lumMod val="75000"/>
                  </a:schemeClr>
                </a:solidFill>
              </a:rPr>
              <a:t>What To Do With A Safeguarding Issue</a:t>
            </a:r>
          </a:p>
        </p:txBody>
      </p:sp>
      <p:sp>
        <p:nvSpPr>
          <p:cNvPr id="6" name="Footer Placeholder 5">
            <a:extLst>
              <a:ext uri="{FF2B5EF4-FFF2-40B4-BE49-F238E27FC236}">
                <a16:creationId xmlns:a16="http://schemas.microsoft.com/office/drawing/2014/main" id="{6539CC21-B169-4D60-84BF-D36C15169EEC}"/>
              </a:ext>
            </a:extLst>
          </p:cNvPr>
          <p:cNvSpPr>
            <a:spLocks noGrp="1"/>
          </p:cNvSpPr>
          <p:nvPr>
            <p:ph type="ftr" sz="quarter" idx="11"/>
          </p:nvPr>
        </p:nvSpPr>
        <p:spPr/>
        <p:txBody>
          <a:bodyPr/>
          <a:lstStyle/>
          <a:p>
            <a:r>
              <a:rPr lang="en-GB"/>
              <a:t>Level 2</a:t>
            </a:r>
          </a:p>
        </p:txBody>
      </p:sp>
      <p:sp>
        <p:nvSpPr>
          <p:cNvPr id="2" name="Slide Number Placeholder 1"/>
          <p:cNvSpPr>
            <a:spLocks noGrp="1"/>
          </p:cNvSpPr>
          <p:nvPr>
            <p:ph type="sldNum" sz="quarter" idx="12"/>
          </p:nvPr>
        </p:nvSpPr>
        <p:spPr/>
        <p:txBody>
          <a:bodyPr/>
          <a:lstStyle/>
          <a:p>
            <a:fld id="{BCFCBCC7-832F-4B87-9477-A41959E8D125}" type="slidenum">
              <a:rPr lang="en-GB" smtClean="0"/>
              <a:t>20</a:t>
            </a:fld>
            <a:endParaRPr lang="en-GB"/>
          </a:p>
        </p:txBody>
      </p:sp>
      <p:pic>
        <p:nvPicPr>
          <p:cNvPr id="5" name="Picture 2" descr="\\oxfordshire\Users\S\Steven.Turner\My Pictures\OSAB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5699001"/>
            <a:ext cx="1987568" cy="89423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BD338F1D-5D52-4FC5-A761-6D6F8B5B24B4}"/>
              </a:ext>
            </a:extLst>
          </p:cNvPr>
          <p:cNvPicPr>
            <a:picLocks noChangeAspect="1"/>
          </p:cNvPicPr>
          <p:nvPr/>
        </p:nvPicPr>
        <p:blipFill>
          <a:blip r:embed="rId4"/>
          <a:stretch>
            <a:fillRect/>
          </a:stretch>
        </p:blipFill>
        <p:spPr>
          <a:xfrm>
            <a:off x="3195451" y="3048000"/>
            <a:ext cx="2105025" cy="2367281"/>
          </a:xfrm>
          <a:prstGeom prst="rect">
            <a:avLst/>
          </a:prstGeom>
        </p:spPr>
      </p:pic>
    </p:spTree>
    <p:extLst>
      <p:ext uri="{BB962C8B-B14F-4D97-AF65-F5344CB8AC3E}">
        <p14:creationId xmlns:p14="http://schemas.microsoft.com/office/powerpoint/2010/main" val="3763950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656" y="260648"/>
            <a:ext cx="5616624" cy="707886"/>
          </a:xfrm>
          <a:prstGeom prst="rect">
            <a:avLst/>
          </a:prstGeom>
        </p:spPr>
        <p:txBody>
          <a:bodyPr wrap="square">
            <a:spAutoFit/>
          </a:bodyPr>
          <a:lstStyle/>
          <a:p>
            <a:pPr lvl="0" algn="ctr"/>
            <a:r>
              <a:rPr lang="en-GB" sz="4000" b="1" dirty="0">
                <a:solidFill>
                  <a:schemeClr val="accent1">
                    <a:lumMod val="75000"/>
                  </a:schemeClr>
                </a:solidFill>
              </a:rPr>
              <a:t>Record Keeping</a:t>
            </a:r>
          </a:p>
        </p:txBody>
      </p:sp>
      <p:sp>
        <p:nvSpPr>
          <p:cNvPr id="7" name="Footer Placeholder 6">
            <a:extLst>
              <a:ext uri="{FF2B5EF4-FFF2-40B4-BE49-F238E27FC236}">
                <a16:creationId xmlns:a16="http://schemas.microsoft.com/office/drawing/2014/main" id="{08F34DD8-FC38-4807-913F-891D01C8BE2D}"/>
              </a:ext>
            </a:extLst>
          </p:cNvPr>
          <p:cNvSpPr>
            <a:spLocks noGrp="1"/>
          </p:cNvSpPr>
          <p:nvPr>
            <p:ph type="ftr" sz="quarter" idx="11"/>
          </p:nvPr>
        </p:nvSpPr>
        <p:spPr/>
        <p:txBody>
          <a:bodyPr/>
          <a:lstStyle/>
          <a:p>
            <a:r>
              <a:rPr lang="en-GB"/>
              <a:t>Level 2</a:t>
            </a:r>
          </a:p>
        </p:txBody>
      </p:sp>
      <p:sp>
        <p:nvSpPr>
          <p:cNvPr id="3" name="Slide Number Placeholder 2"/>
          <p:cNvSpPr>
            <a:spLocks noGrp="1"/>
          </p:cNvSpPr>
          <p:nvPr>
            <p:ph type="sldNum" sz="quarter" idx="12"/>
          </p:nvPr>
        </p:nvSpPr>
        <p:spPr/>
        <p:txBody>
          <a:bodyPr/>
          <a:lstStyle/>
          <a:p>
            <a:fld id="{BCFCBCC7-832F-4B87-9477-A41959E8D125}" type="slidenum">
              <a:rPr lang="en-GB" smtClean="0"/>
              <a:t>21</a:t>
            </a:fld>
            <a:endParaRPr lang="en-GB"/>
          </a:p>
        </p:txBody>
      </p:sp>
      <p:sp>
        <p:nvSpPr>
          <p:cNvPr id="5" name="TextBox 4"/>
          <p:cNvSpPr txBox="1"/>
          <p:nvPr/>
        </p:nvSpPr>
        <p:spPr>
          <a:xfrm>
            <a:off x="288182" y="1170562"/>
            <a:ext cx="7644258" cy="3754874"/>
          </a:xfrm>
          <a:prstGeom prst="rect">
            <a:avLst/>
          </a:prstGeom>
          <a:noFill/>
        </p:spPr>
        <p:txBody>
          <a:bodyPr wrap="square" rtlCol="0">
            <a:spAutoFit/>
          </a:bodyPr>
          <a:lstStyle/>
          <a:p>
            <a:pPr marL="342900" indent="-342900">
              <a:buFont typeface="+mj-lt"/>
              <a:buAutoNum type="arabicPeriod"/>
            </a:pPr>
            <a:endParaRPr lang="en-GB" sz="2000" dirty="0">
              <a:cs typeface="Arial" panose="020B0604020202020204" pitchFamily="34" charset="0"/>
            </a:endParaRPr>
          </a:p>
          <a:p>
            <a:pPr marL="342900" indent="-342900">
              <a:buFont typeface="+mj-lt"/>
              <a:buAutoNum type="arabicPeriod"/>
            </a:pPr>
            <a:r>
              <a:rPr lang="en-GB" sz="2400" dirty="0">
                <a:cs typeface="Arial" panose="020B0604020202020204" pitchFamily="34" charset="0"/>
              </a:rPr>
              <a:t>‘Record of concern’ forms for all staff to use e.g. incident reports</a:t>
            </a:r>
          </a:p>
          <a:p>
            <a:pPr marL="342900" indent="-342900">
              <a:buFont typeface="+mj-lt"/>
              <a:buAutoNum type="arabicPeriod"/>
            </a:pPr>
            <a:endParaRPr lang="en-GB" sz="1000" dirty="0">
              <a:cs typeface="Arial" panose="020B0604020202020204" pitchFamily="34" charset="0"/>
            </a:endParaRPr>
          </a:p>
          <a:p>
            <a:pPr marL="342900" indent="-342900">
              <a:buFont typeface="+mj-lt"/>
              <a:buAutoNum type="arabicPeriod"/>
            </a:pPr>
            <a:r>
              <a:rPr lang="en-GB" sz="2400" dirty="0">
                <a:cs typeface="Arial" panose="020B0604020202020204" pitchFamily="34" charset="0"/>
              </a:rPr>
              <a:t>Recording of actions and outcomes</a:t>
            </a:r>
          </a:p>
          <a:p>
            <a:pPr marL="342900" indent="-342900">
              <a:buFont typeface="+mj-lt"/>
              <a:buAutoNum type="arabicPeriod"/>
            </a:pPr>
            <a:endParaRPr lang="en-GB" sz="1000" dirty="0">
              <a:cs typeface="Arial" panose="020B0604020202020204" pitchFamily="34" charset="0"/>
            </a:endParaRPr>
          </a:p>
          <a:p>
            <a:pPr marL="342900" indent="-342900">
              <a:buFont typeface="+mj-lt"/>
              <a:buAutoNum type="arabicPeriod"/>
            </a:pPr>
            <a:r>
              <a:rPr lang="en-GB" sz="2400" dirty="0">
                <a:cs typeface="Arial" panose="020B0604020202020204" pitchFamily="34" charset="0"/>
              </a:rPr>
              <a:t>Accurate factual information</a:t>
            </a:r>
          </a:p>
          <a:p>
            <a:pPr marL="342900" indent="-342900">
              <a:buFont typeface="+mj-lt"/>
              <a:buAutoNum type="arabicPeriod"/>
            </a:pPr>
            <a:endParaRPr lang="en-GB" sz="1000" dirty="0">
              <a:cs typeface="Arial" panose="020B0604020202020204" pitchFamily="34" charset="0"/>
            </a:endParaRPr>
          </a:p>
          <a:p>
            <a:pPr marL="342900" indent="-342900">
              <a:buFont typeface="+mj-lt"/>
              <a:buAutoNum type="arabicPeriod"/>
            </a:pPr>
            <a:r>
              <a:rPr lang="en-GB" sz="2400" dirty="0">
                <a:cs typeface="Arial" panose="020B0604020202020204" pitchFamily="34" charset="0"/>
              </a:rPr>
              <a:t>Date and time</a:t>
            </a:r>
          </a:p>
          <a:p>
            <a:pPr marL="342900" indent="-342900">
              <a:buFont typeface="+mj-lt"/>
              <a:buAutoNum type="arabicPeriod"/>
            </a:pPr>
            <a:endParaRPr lang="en-GB" sz="1000" dirty="0">
              <a:cs typeface="Arial" panose="020B0604020202020204" pitchFamily="34" charset="0"/>
            </a:endParaRPr>
          </a:p>
          <a:p>
            <a:pPr marL="342900" indent="-342900">
              <a:buFont typeface="+mj-lt"/>
              <a:buAutoNum type="arabicPeriod"/>
            </a:pPr>
            <a:r>
              <a:rPr lang="en-GB" sz="2400" dirty="0">
                <a:cs typeface="Arial" panose="020B0604020202020204" pitchFamily="34" charset="0"/>
              </a:rPr>
              <a:t>Name of staff member signed and dated</a:t>
            </a:r>
          </a:p>
          <a:p>
            <a:pPr marL="342900" indent="-342900">
              <a:buFont typeface="+mj-lt"/>
              <a:buAutoNum type="arabicPeriod"/>
            </a:pPr>
            <a:endParaRPr lang="en-GB" sz="1000" dirty="0">
              <a:cs typeface="Arial" panose="020B0604020202020204" pitchFamily="34" charset="0"/>
            </a:endParaRPr>
          </a:p>
          <a:p>
            <a:pPr marL="342900" indent="-342900">
              <a:buFont typeface="+mj-lt"/>
              <a:buAutoNum type="arabicPeriod"/>
            </a:pPr>
            <a:r>
              <a:rPr lang="en-GB" sz="2400" dirty="0">
                <a:cs typeface="Arial" panose="020B0604020202020204" pitchFamily="34" charset="0"/>
              </a:rPr>
              <a:t>Record any questions you/or your staff member asked</a:t>
            </a:r>
          </a:p>
        </p:txBody>
      </p:sp>
      <p:pic>
        <p:nvPicPr>
          <p:cNvPr id="6" name="Picture 2" descr="\\oxfordshire\Users\S\Steven.Turner\My Pictures\OSAB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5699001"/>
            <a:ext cx="1987568" cy="894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6539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12968" cy="707886"/>
          </a:xfrm>
          <a:prstGeom prst="rect">
            <a:avLst/>
          </a:prstGeom>
        </p:spPr>
        <p:txBody>
          <a:bodyPr wrap="square">
            <a:spAutoFit/>
          </a:bodyPr>
          <a:lstStyle/>
          <a:p>
            <a:pPr lvl="0" algn="ctr"/>
            <a:r>
              <a:rPr lang="en-GB" sz="4000" b="1" dirty="0">
                <a:solidFill>
                  <a:schemeClr val="accent1">
                    <a:lumMod val="75000"/>
                  </a:schemeClr>
                </a:solidFill>
              </a:rPr>
              <a:t>Safeguarding Adults Service</a:t>
            </a:r>
          </a:p>
        </p:txBody>
      </p:sp>
      <p:sp>
        <p:nvSpPr>
          <p:cNvPr id="7" name="Footer Placeholder 6">
            <a:extLst>
              <a:ext uri="{FF2B5EF4-FFF2-40B4-BE49-F238E27FC236}">
                <a16:creationId xmlns:a16="http://schemas.microsoft.com/office/drawing/2014/main" id="{203CE0FE-BEFA-4FDE-8449-5BB83F4F7ABD}"/>
              </a:ext>
            </a:extLst>
          </p:cNvPr>
          <p:cNvSpPr>
            <a:spLocks noGrp="1"/>
          </p:cNvSpPr>
          <p:nvPr>
            <p:ph type="ftr" sz="quarter" idx="11"/>
          </p:nvPr>
        </p:nvSpPr>
        <p:spPr/>
        <p:txBody>
          <a:bodyPr/>
          <a:lstStyle/>
          <a:p>
            <a:r>
              <a:rPr lang="en-GB"/>
              <a:t>Level 2</a:t>
            </a:r>
          </a:p>
        </p:txBody>
      </p:sp>
      <p:sp>
        <p:nvSpPr>
          <p:cNvPr id="3" name="Slide Number Placeholder 2"/>
          <p:cNvSpPr>
            <a:spLocks noGrp="1"/>
          </p:cNvSpPr>
          <p:nvPr>
            <p:ph type="sldNum" sz="quarter" idx="12"/>
          </p:nvPr>
        </p:nvSpPr>
        <p:spPr/>
        <p:txBody>
          <a:bodyPr/>
          <a:lstStyle/>
          <a:p>
            <a:fld id="{BCFCBCC7-832F-4B87-9477-A41959E8D125}" type="slidenum">
              <a:rPr lang="en-GB" smtClean="0"/>
              <a:t>22</a:t>
            </a:fld>
            <a:endParaRPr lang="en-GB"/>
          </a:p>
        </p:txBody>
      </p:sp>
      <p:sp>
        <p:nvSpPr>
          <p:cNvPr id="5" name="TextBox 4"/>
          <p:cNvSpPr txBox="1"/>
          <p:nvPr/>
        </p:nvSpPr>
        <p:spPr>
          <a:xfrm>
            <a:off x="179512" y="1325742"/>
            <a:ext cx="8136904" cy="4093428"/>
          </a:xfrm>
          <a:prstGeom prst="rect">
            <a:avLst/>
          </a:prstGeom>
          <a:noFill/>
        </p:spPr>
        <p:txBody>
          <a:bodyPr wrap="square" rtlCol="0">
            <a:spAutoFit/>
          </a:bodyPr>
          <a:lstStyle/>
          <a:p>
            <a:pPr marL="285750" indent="-285750">
              <a:buFont typeface="Arial" panose="020B0604020202020204" pitchFamily="34" charset="0"/>
              <a:buChar char="•"/>
            </a:pPr>
            <a:r>
              <a:rPr lang="en-GB" sz="2000" dirty="0"/>
              <a:t>As a worker/volunteer - refer via online form on OSAB Website: </a:t>
            </a:r>
            <a:r>
              <a:rPr lang="en-GB" sz="2000" dirty="0">
                <a:hlinkClick r:id="rId3"/>
              </a:rPr>
              <a:t>http://www.osab.co.uk/public/reporting-concerns/</a:t>
            </a:r>
            <a:r>
              <a:rPr lang="en-GB" sz="2000" dirty="0"/>
              <a:t> and click on ‘Professional Safeguarding </a:t>
            </a:r>
            <a:r>
              <a:rPr lang="en-GB" sz="2000" dirty="0" err="1"/>
              <a:t>Alerter</a:t>
            </a:r>
            <a:r>
              <a:rPr lang="en-GB" sz="2000" dirty="0"/>
              <a:t> form’, alternatively, call the Consultation Line 01865 328232 to have initial discussion</a:t>
            </a:r>
          </a:p>
          <a:p>
            <a:pPr marL="285750" indent="-285750">
              <a:buFont typeface="Arial" panose="020B0604020202020204" pitchFamily="34" charset="0"/>
              <a:buChar char="•"/>
            </a:pPr>
            <a:endParaRPr lang="en-GB" sz="2000" dirty="0"/>
          </a:p>
          <a:p>
            <a:pPr marL="285750" indent="-285750" fontAlgn="base">
              <a:buFont typeface="Arial" panose="020B0604020202020204" pitchFamily="34" charset="0"/>
              <a:buChar char="•"/>
            </a:pPr>
            <a:r>
              <a:rPr lang="en-GB" sz="2000" dirty="0"/>
              <a:t>Referrer and the person who the concern is about are contacted (where possible) to gather more information.</a:t>
            </a:r>
          </a:p>
          <a:p>
            <a:pPr marL="285750" indent="-285750" fontAlgn="base">
              <a:buFont typeface="Arial" panose="020B0604020202020204" pitchFamily="34" charset="0"/>
              <a:buChar char="•"/>
            </a:pPr>
            <a:endParaRPr lang="en-GB" sz="2000" dirty="0"/>
          </a:p>
          <a:p>
            <a:pPr marL="285750" indent="-285750" fontAlgn="base">
              <a:buFont typeface="Arial" panose="020B0604020202020204" pitchFamily="34" charset="0"/>
              <a:buChar char="•"/>
            </a:pPr>
            <a:r>
              <a:rPr lang="en-GB" sz="2000" dirty="0"/>
              <a:t>Decision made whether to close the concern or to put it forward to further enquiry (Section 42 of the Care Act 2014). </a:t>
            </a:r>
          </a:p>
          <a:p>
            <a:pPr marL="285750" indent="-285750" fontAlgn="base">
              <a:buFont typeface="Arial" panose="020B0604020202020204" pitchFamily="34" charset="0"/>
              <a:buChar char="•"/>
            </a:pPr>
            <a:endParaRPr lang="en-GB" sz="2000" dirty="0"/>
          </a:p>
          <a:p>
            <a:pPr marL="285750" indent="-285750" fontAlgn="base">
              <a:buFont typeface="Arial" panose="020B0604020202020204" pitchFamily="34" charset="0"/>
              <a:buChar char="•"/>
            </a:pPr>
            <a:r>
              <a:rPr lang="en-GB" sz="2000" dirty="0"/>
              <a:t>Both the referrer and the person who is being abused will be informed of what is going on as far as possible.</a:t>
            </a:r>
          </a:p>
        </p:txBody>
      </p:sp>
      <p:pic>
        <p:nvPicPr>
          <p:cNvPr id="6" name="Picture 2" descr="\\oxfordshire\Users\S\Steven.Turner\My Pictures\OSAB 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699001"/>
            <a:ext cx="1987568" cy="894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4656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25052"/>
            <a:ext cx="9036496" cy="707886"/>
          </a:xfrm>
          <a:prstGeom prst="rect">
            <a:avLst/>
          </a:prstGeom>
        </p:spPr>
        <p:txBody>
          <a:bodyPr wrap="square">
            <a:spAutoFit/>
          </a:bodyPr>
          <a:lstStyle/>
          <a:p>
            <a:pPr lvl="0" algn="ctr"/>
            <a:r>
              <a:rPr lang="en-GB" sz="4000" b="1" dirty="0">
                <a:solidFill>
                  <a:schemeClr val="accent1">
                    <a:lumMod val="75000"/>
                  </a:schemeClr>
                </a:solidFill>
              </a:rPr>
              <a:t>Case Studies</a:t>
            </a:r>
          </a:p>
        </p:txBody>
      </p:sp>
      <p:sp>
        <p:nvSpPr>
          <p:cNvPr id="7" name="Footer Placeholder 6">
            <a:extLst>
              <a:ext uri="{FF2B5EF4-FFF2-40B4-BE49-F238E27FC236}">
                <a16:creationId xmlns:a16="http://schemas.microsoft.com/office/drawing/2014/main" id="{5BCB9928-4402-45DA-8FFA-B65DC00BB571}"/>
              </a:ext>
            </a:extLst>
          </p:cNvPr>
          <p:cNvSpPr>
            <a:spLocks noGrp="1"/>
          </p:cNvSpPr>
          <p:nvPr>
            <p:ph type="ftr" sz="quarter" idx="11"/>
          </p:nvPr>
        </p:nvSpPr>
        <p:spPr/>
        <p:txBody>
          <a:bodyPr/>
          <a:lstStyle/>
          <a:p>
            <a:r>
              <a:rPr lang="en-GB"/>
              <a:t>Level 2</a:t>
            </a:r>
          </a:p>
        </p:txBody>
      </p:sp>
      <p:sp>
        <p:nvSpPr>
          <p:cNvPr id="3" name="Slide Number Placeholder 2"/>
          <p:cNvSpPr>
            <a:spLocks noGrp="1"/>
          </p:cNvSpPr>
          <p:nvPr>
            <p:ph type="sldNum" sz="quarter" idx="12"/>
          </p:nvPr>
        </p:nvSpPr>
        <p:spPr/>
        <p:txBody>
          <a:bodyPr/>
          <a:lstStyle/>
          <a:p>
            <a:fld id="{BCFCBCC7-832F-4B87-9477-A41959E8D125}" type="slidenum">
              <a:rPr lang="en-GB" smtClean="0"/>
              <a:t>23</a:t>
            </a:fld>
            <a:endParaRPr lang="en-GB"/>
          </a:p>
        </p:txBody>
      </p:sp>
      <p:sp>
        <p:nvSpPr>
          <p:cNvPr id="5" name="TextBox 4"/>
          <p:cNvSpPr txBox="1"/>
          <p:nvPr/>
        </p:nvSpPr>
        <p:spPr>
          <a:xfrm>
            <a:off x="899592" y="1196752"/>
            <a:ext cx="7272808" cy="3354765"/>
          </a:xfrm>
          <a:prstGeom prst="rect">
            <a:avLst/>
          </a:prstGeom>
          <a:noFill/>
        </p:spPr>
        <p:txBody>
          <a:bodyPr wrap="square" rtlCol="0">
            <a:spAutoFit/>
          </a:bodyPr>
          <a:lstStyle/>
          <a:p>
            <a:endParaRPr lang="en-GB" sz="2000" dirty="0"/>
          </a:p>
          <a:p>
            <a:r>
              <a:rPr lang="en-GB" sz="2400" dirty="0"/>
              <a:t>Read the case studies</a:t>
            </a:r>
          </a:p>
          <a:p>
            <a:endParaRPr lang="en-GB" sz="2400" dirty="0"/>
          </a:p>
          <a:p>
            <a:pPr marL="457200" indent="-457200">
              <a:buFont typeface="Arial" panose="020B0604020202020204" pitchFamily="34" charset="0"/>
              <a:buChar char="•"/>
            </a:pPr>
            <a:r>
              <a:rPr lang="en-GB" sz="2400" dirty="0"/>
              <a:t>What are your initial impressions?</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Any potential signs of abuse?</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If you were aware of this situation, would you report it?  If yes, who to and how?</a:t>
            </a:r>
          </a:p>
        </p:txBody>
      </p:sp>
      <p:pic>
        <p:nvPicPr>
          <p:cNvPr id="6" name="Picture 2" descr="\\oxfordshire\Users\S\Steven.Turner\My Pictures\OSAB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5699001"/>
            <a:ext cx="1987568" cy="894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1726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500479"/>
            <a:ext cx="6480720" cy="707886"/>
          </a:xfrm>
          <a:prstGeom prst="rect">
            <a:avLst/>
          </a:prstGeom>
        </p:spPr>
        <p:txBody>
          <a:bodyPr wrap="square">
            <a:spAutoFit/>
          </a:bodyPr>
          <a:lstStyle/>
          <a:p>
            <a:pPr lvl="0" algn="ctr"/>
            <a:r>
              <a:rPr lang="en-GB" sz="4000" b="1" dirty="0">
                <a:solidFill>
                  <a:schemeClr val="accent1">
                    <a:lumMod val="75000"/>
                  </a:schemeClr>
                </a:solidFill>
              </a:rPr>
              <a:t>Summary</a:t>
            </a:r>
          </a:p>
        </p:txBody>
      </p:sp>
      <p:sp>
        <p:nvSpPr>
          <p:cNvPr id="3" name="TextBox 2"/>
          <p:cNvSpPr txBox="1"/>
          <p:nvPr/>
        </p:nvSpPr>
        <p:spPr>
          <a:xfrm>
            <a:off x="323528" y="1340768"/>
            <a:ext cx="7776864" cy="4770537"/>
          </a:xfrm>
          <a:prstGeom prst="rect">
            <a:avLst/>
          </a:prstGeom>
          <a:noFill/>
        </p:spPr>
        <p:txBody>
          <a:bodyPr wrap="square" rtlCol="0">
            <a:spAutoFit/>
          </a:bodyPr>
          <a:lstStyle/>
          <a:p>
            <a:pPr marL="457200" indent="-457200">
              <a:buFont typeface="Arial" panose="020B0604020202020204" pitchFamily="34" charset="0"/>
              <a:buChar char="•"/>
            </a:pPr>
            <a:r>
              <a:rPr lang="en-GB" sz="2400" dirty="0"/>
              <a:t>Talk with the adult.</a:t>
            </a:r>
          </a:p>
          <a:p>
            <a:pPr marL="457200" indent="-457200">
              <a:buFont typeface="Arial" panose="020B0604020202020204" pitchFamily="34" charset="0"/>
              <a:buChar char="•"/>
            </a:pPr>
            <a:endParaRPr lang="en-GB" sz="1000" dirty="0"/>
          </a:p>
          <a:p>
            <a:pPr marL="457200" indent="-457200">
              <a:buFont typeface="Arial" panose="020B0604020202020204" pitchFamily="34" charset="0"/>
              <a:buChar char="•"/>
            </a:pPr>
            <a:r>
              <a:rPr lang="en-GB" sz="2400" dirty="0"/>
              <a:t>Is there anything you can help with immediately to reduce any risks?</a:t>
            </a:r>
          </a:p>
          <a:p>
            <a:pPr marL="457200" indent="-457200">
              <a:buFont typeface="Arial" panose="020B0604020202020204" pitchFamily="34" charset="0"/>
              <a:buChar char="•"/>
            </a:pPr>
            <a:endParaRPr lang="en-GB" sz="1000" dirty="0"/>
          </a:p>
          <a:p>
            <a:pPr marL="457200" indent="-457200">
              <a:buFont typeface="Arial" panose="020B0604020202020204" pitchFamily="34" charset="0"/>
              <a:buChar char="•"/>
            </a:pPr>
            <a:r>
              <a:rPr lang="en-GB" sz="2400" dirty="0"/>
              <a:t>Refer to Threshold of Needs Matrix.</a:t>
            </a:r>
          </a:p>
          <a:p>
            <a:pPr marL="457200" indent="-457200">
              <a:buFont typeface="Arial" panose="020B0604020202020204" pitchFamily="34" charset="0"/>
              <a:buChar char="•"/>
            </a:pPr>
            <a:endParaRPr lang="en-GB" sz="1000" dirty="0"/>
          </a:p>
          <a:p>
            <a:pPr marL="457200" indent="-457200">
              <a:buFont typeface="Arial" panose="020B0604020202020204" pitchFamily="34" charset="0"/>
              <a:buChar char="•"/>
            </a:pPr>
            <a:r>
              <a:rPr lang="en-GB" sz="2400" dirty="0"/>
              <a:t>Any concerns should be reported, either to Line Manager, Safeguarding Lead and/or Safeguarding Adults Team.</a:t>
            </a:r>
          </a:p>
          <a:p>
            <a:pPr marL="457200" indent="-457200">
              <a:buFont typeface="Arial" panose="020B0604020202020204" pitchFamily="34" charset="0"/>
              <a:buChar char="•"/>
            </a:pPr>
            <a:endParaRPr lang="en-GB" sz="1000" dirty="0"/>
          </a:p>
          <a:p>
            <a:pPr marL="457200" indent="-457200">
              <a:buFont typeface="Arial" panose="020B0604020202020204" pitchFamily="34" charset="0"/>
              <a:buChar char="•"/>
            </a:pPr>
            <a:r>
              <a:rPr lang="en-GB" sz="2400" dirty="0"/>
              <a:t>Document facts clearly and concisely.</a:t>
            </a:r>
          </a:p>
          <a:p>
            <a:pPr marL="457200" indent="-457200">
              <a:buFont typeface="Arial" panose="020B0604020202020204" pitchFamily="34" charset="0"/>
              <a:buChar char="•"/>
            </a:pPr>
            <a:endParaRPr lang="en-GB" sz="1000" dirty="0"/>
          </a:p>
          <a:p>
            <a:pPr marL="457200" indent="-457200">
              <a:buFont typeface="Arial" panose="020B0604020202020204" pitchFamily="34" charset="0"/>
              <a:buChar char="•"/>
            </a:pPr>
            <a:r>
              <a:rPr lang="en-GB" sz="2400" dirty="0"/>
              <a:t>Be prepared to contribute to any safeguarding enquiry which may take place.</a:t>
            </a:r>
          </a:p>
          <a:p>
            <a:endParaRPr lang="en-GB" sz="2800" dirty="0"/>
          </a:p>
          <a:p>
            <a:endParaRPr lang="en-GB" sz="1000" dirty="0"/>
          </a:p>
        </p:txBody>
      </p:sp>
      <p:sp>
        <p:nvSpPr>
          <p:cNvPr id="7" name="Footer Placeholder 6">
            <a:extLst>
              <a:ext uri="{FF2B5EF4-FFF2-40B4-BE49-F238E27FC236}">
                <a16:creationId xmlns:a16="http://schemas.microsoft.com/office/drawing/2014/main" id="{D8A3A346-6CFB-49E0-904C-B23A1B906DDC}"/>
              </a:ext>
            </a:extLst>
          </p:cNvPr>
          <p:cNvSpPr>
            <a:spLocks noGrp="1"/>
          </p:cNvSpPr>
          <p:nvPr>
            <p:ph type="ftr" sz="quarter" idx="11"/>
          </p:nvPr>
        </p:nvSpPr>
        <p:spPr/>
        <p:txBody>
          <a:bodyPr/>
          <a:lstStyle/>
          <a:p>
            <a:r>
              <a:rPr lang="en-GB"/>
              <a:t>Level 2</a:t>
            </a:r>
          </a:p>
        </p:txBody>
      </p:sp>
      <p:sp>
        <p:nvSpPr>
          <p:cNvPr id="4" name="Slide Number Placeholder 3"/>
          <p:cNvSpPr>
            <a:spLocks noGrp="1"/>
          </p:cNvSpPr>
          <p:nvPr>
            <p:ph type="sldNum" sz="quarter" idx="12"/>
          </p:nvPr>
        </p:nvSpPr>
        <p:spPr/>
        <p:txBody>
          <a:bodyPr/>
          <a:lstStyle/>
          <a:p>
            <a:fld id="{BCFCBCC7-832F-4B87-9477-A41959E8D125}" type="slidenum">
              <a:rPr lang="en-GB" smtClean="0"/>
              <a:t>24</a:t>
            </a:fld>
            <a:endParaRPr lang="en-GB"/>
          </a:p>
        </p:txBody>
      </p:sp>
      <p:pic>
        <p:nvPicPr>
          <p:cNvPr id="6" name="Picture 2" descr="\\oxfordshire\Users\S\Steven.Turner\My Pictures\OSAB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5699001"/>
            <a:ext cx="1987568" cy="894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3792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490662"/>
            <a:ext cx="7620000" cy="994122"/>
          </a:xfrm>
        </p:spPr>
        <p:txBody>
          <a:bodyPr>
            <a:noAutofit/>
          </a:bodyPr>
          <a:lstStyle/>
          <a:p>
            <a:pPr algn="ctr"/>
            <a:r>
              <a:rPr lang="en-US" sz="4000" b="1" dirty="0">
                <a:latin typeface="+mn-lt"/>
              </a:rPr>
              <a:t>Our Training Agreement</a:t>
            </a:r>
            <a:br>
              <a:rPr lang="en-US" sz="4000" b="1" dirty="0">
                <a:latin typeface="+mn-lt"/>
              </a:rPr>
            </a:br>
            <a:r>
              <a:rPr lang="en-US" sz="4000" b="1" dirty="0">
                <a:latin typeface="+mn-lt"/>
              </a:rPr>
              <a:t> </a:t>
            </a:r>
          </a:p>
        </p:txBody>
      </p:sp>
      <p:sp>
        <p:nvSpPr>
          <p:cNvPr id="5" name="Content Placeholder 4"/>
          <p:cNvSpPr>
            <a:spLocks noGrp="1"/>
          </p:cNvSpPr>
          <p:nvPr>
            <p:ph idx="1"/>
            <p:custDataLst>
              <p:tags r:id="rId3"/>
            </p:custDataLst>
          </p:nvPr>
        </p:nvSpPr>
        <p:spPr>
          <a:xfrm>
            <a:off x="189130" y="1484784"/>
            <a:ext cx="8156140" cy="3627784"/>
          </a:xfrm>
        </p:spPr>
        <p:txBody>
          <a:bodyPr>
            <a:noAutofit/>
          </a:bodyPr>
          <a:lstStyle/>
          <a:p>
            <a:pPr>
              <a:buClr>
                <a:srgbClr val="322D1F"/>
              </a:buClr>
              <a:buFontTx/>
              <a:buChar char="•"/>
            </a:pPr>
            <a:r>
              <a:rPr lang="en-GB" altLang="en-US" sz="2400" b="0" dirty="0">
                <a:solidFill>
                  <a:srgbClr val="000000"/>
                </a:solidFill>
              </a:rPr>
              <a:t>Each member has a valid contribution to make.</a:t>
            </a:r>
          </a:p>
          <a:p>
            <a:pPr>
              <a:buClr>
                <a:srgbClr val="322D1F"/>
              </a:buClr>
              <a:buFontTx/>
              <a:buChar char="•"/>
            </a:pPr>
            <a:endParaRPr lang="en-GB" altLang="en-US" sz="1000" b="0" dirty="0">
              <a:solidFill>
                <a:srgbClr val="000000"/>
              </a:solidFill>
            </a:endParaRPr>
          </a:p>
          <a:p>
            <a:pPr>
              <a:buClr>
                <a:srgbClr val="322D1F"/>
              </a:buClr>
              <a:buFontTx/>
              <a:buChar char="•"/>
            </a:pPr>
            <a:r>
              <a:rPr lang="en-GB" altLang="en-US" sz="2400" b="0" dirty="0">
                <a:solidFill>
                  <a:srgbClr val="000000"/>
                </a:solidFill>
              </a:rPr>
              <a:t>Give and receive constructive feedback. </a:t>
            </a:r>
          </a:p>
          <a:p>
            <a:pPr>
              <a:buClr>
                <a:srgbClr val="322D1F"/>
              </a:buClr>
              <a:buFontTx/>
              <a:buChar char="•"/>
            </a:pPr>
            <a:endParaRPr lang="en-GB" altLang="en-US" sz="1000" b="0" dirty="0">
              <a:solidFill>
                <a:srgbClr val="000000"/>
              </a:solidFill>
            </a:endParaRPr>
          </a:p>
          <a:p>
            <a:pPr>
              <a:buClr>
                <a:srgbClr val="322D1F"/>
              </a:buClr>
              <a:buFontTx/>
              <a:buChar char="•"/>
            </a:pPr>
            <a:r>
              <a:rPr lang="en-GB" altLang="en-US" sz="2400" dirty="0">
                <a:solidFill>
                  <a:srgbClr val="000000"/>
                </a:solidFill>
              </a:rPr>
              <a:t>Mu</a:t>
            </a:r>
            <a:r>
              <a:rPr lang="en-GB" altLang="en-US" sz="2400" b="0" dirty="0">
                <a:solidFill>
                  <a:srgbClr val="000000"/>
                </a:solidFill>
              </a:rPr>
              <a:t>lti-agency issues may be discussed but should be done so professionally and with respect towards all course delegates.</a:t>
            </a:r>
          </a:p>
          <a:p>
            <a:pPr>
              <a:buClr>
                <a:srgbClr val="322D1F"/>
              </a:buClr>
              <a:buFontTx/>
              <a:buChar char="•"/>
            </a:pPr>
            <a:endParaRPr lang="en-GB" altLang="en-US" sz="1000" b="0" dirty="0">
              <a:solidFill>
                <a:srgbClr val="000000"/>
              </a:solidFill>
            </a:endParaRPr>
          </a:p>
          <a:p>
            <a:pPr>
              <a:buClr>
                <a:srgbClr val="322D1F"/>
              </a:buClr>
              <a:buFontTx/>
              <a:buChar char="•"/>
            </a:pPr>
            <a:r>
              <a:rPr lang="en-GB" altLang="en-US" sz="2400" b="0" dirty="0">
                <a:solidFill>
                  <a:srgbClr val="000000"/>
                </a:solidFill>
              </a:rPr>
              <a:t>Support the principle of confidentiality.</a:t>
            </a:r>
          </a:p>
          <a:p>
            <a:pPr>
              <a:buClr>
                <a:srgbClr val="322D1F"/>
              </a:buClr>
              <a:buFontTx/>
              <a:buChar char="•"/>
            </a:pPr>
            <a:endParaRPr lang="en-GB" altLang="en-US" sz="1000" b="0" dirty="0">
              <a:solidFill>
                <a:srgbClr val="000000"/>
              </a:solidFill>
            </a:endParaRPr>
          </a:p>
          <a:p>
            <a:pPr>
              <a:buClr>
                <a:srgbClr val="322D1F"/>
              </a:buClr>
              <a:buFontTx/>
              <a:buChar char="•"/>
            </a:pPr>
            <a:r>
              <a:rPr lang="en-GB" altLang="en-US" sz="2400" b="0" dirty="0">
                <a:solidFill>
                  <a:srgbClr val="000000"/>
                </a:solidFill>
              </a:rPr>
              <a:t>Use this session to network and share good practice.</a:t>
            </a:r>
          </a:p>
        </p:txBody>
      </p:sp>
      <p:sp>
        <p:nvSpPr>
          <p:cNvPr id="7" name="Footer Placeholder 6">
            <a:extLst>
              <a:ext uri="{FF2B5EF4-FFF2-40B4-BE49-F238E27FC236}">
                <a16:creationId xmlns:a16="http://schemas.microsoft.com/office/drawing/2014/main" id="{17BA793A-5E12-496A-87E5-06717D2839DE}"/>
              </a:ext>
            </a:extLst>
          </p:cNvPr>
          <p:cNvSpPr>
            <a:spLocks noGrp="1"/>
          </p:cNvSpPr>
          <p:nvPr>
            <p:ph type="ftr" sz="quarter" idx="11"/>
          </p:nvPr>
        </p:nvSpPr>
        <p:spPr/>
        <p:txBody>
          <a:bodyPr/>
          <a:lstStyle/>
          <a:p>
            <a:r>
              <a:rPr lang="en-GB"/>
              <a:t>Level 2</a:t>
            </a:r>
          </a:p>
        </p:txBody>
      </p:sp>
      <p:sp>
        <p:nvSpPr>
          <p:cNvPr id="3" name="Slide Number Placeholder 2"/>
          <p:cNvSpPr>
            <a:spLocks noGrp="1"/>
          </p:cNvSpPr>
          <p:nvPr>
            <p:ph type="sldNum" sz="quarter" idx="12"/>
          </p:nvPr>
        </p:nvSpPr>
        <p:spPr/>
        <p:txBody>
          <a:bodyPr/>
          <a:lstStyle/>
          <a:p>
            <a:fld id="{BCFCBCC7-832F-4B87-9477-A41959E8D125}" type="slidenum">
              <a:rPr lang="en-GB" smtClean="0"/>
              <a:t>3</a:t>
            </a:fld>
            <a:endParaRPr lang="en-GB"/>
          </a:p>
        </p:txBody>
      </p:sp>
      <p:pic>
        <p:nvPicPr>
          <p:cNvPr id="4" name="Picture 3">
            <a:extLst>
              <a:ext uri="{FF2B5EF4-FFF2-40B4-BE49-F238E27FC236}">
                <a16:creationId xmlns:a16="http://schemas.microsoft.com/office/drawing/2014/main" id="{5E0CDB52-8E46-4D8E-B828-E20E0F000672}"/>
              </a:ext>
            </a:extLst>
          </p:cNvPr>
          <p:cNvPicPr>
            <a:picLocks noChangeAspect="1"/>
          </p:cNvPicPr>
          <p:nvPr/>
        </p:nvPicPr>
        <p:blipFill>
          <a:blip r:embed="rId6"/>
          <a:stretch>
            <a:fillRect/>
          </a:stretch>
        </p:blipFill>
        <p:spPr>
          <a:xfrm>
            <a:off x="465584" y="5487999"/>
            <a:ext cx="1987468" cy="896190"/>
          </a:xfrm>
          <a:prstGeom prst="rect">
            <a:avLst/>
          </a:prstGeom>
        </p:spPr>
      </p:pic>
    </p:spTree>
    <p:custDataLst>
      <p:tags r:id="rId1"/>
    </p:custDataLst>
    <p:extLst>
      <p:ext uri="{BB962C8B-B14F-4D97-AF65-F5344CB8AC3E}">
        <p14:creationId xmlns:p14="http://schemas.microsoft.com/office/powerpoint/2010/main" val="2601524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04664"/>
            <a:ext cx="8208912" cy="6401753"/>
          </a:xfrm>
          <a:prstGeom prst="rect">
            <a:avLst/>
          </a:prstGeom>
        </p:spPr>
        <p:txBody>
          <a:bodyPr wrap="square">
            <a:spAutoFit/>
          </a:bodyPr>
          <a:lstStyle/>
          <a:p>
            <a:pPr lvl="0"/>
            <a:r>
              <a:rPr lang="en-GB" sz="3600" b="1" dirty="0">
                <a:solidFill>
                  <a:schemeClr val="accent1">
                    <a:lumMod val="75000"/>
                  </a:schemeClr>
                </a:solidFill>
              </a:rPr>
              <a:t>Aim</a:t>
            </a:r>
          </a:p>
          <a:p>
            <a:r>
              <a:rPr lang="en-GB" sz="2400" dirty="0"/>
              <a:t>To be able to identify when adults are at risk of abuse or are being abused within their usual environments and how to refer. To know who to contact if they have concerns and who to seek advice from across the partnership. </a:t>
            </a:r>
          </a:p>
          <a:p>
            <a:endParaRPr lang="en-GB" sz="1000" dirty="0"/>
          </a:p>
          <a:p>
            <a:pPr lvl="0"/>
            <a:r>
              <a:rPr lang="en-GB" sz="3600" b="1" dirty="0">
                <a:solidFill>
                  <a:schemeClr val="accent1">
                    <a:lumMod val="75000"/>
                  </a:schemeClr>
                </a:solidFill>
              </a:rPr>
              <a:t>Objectives</a:t>
            </a:r>
          </a:p>
          <a:p>
            <a:pPr lvl="0">
              <a:spcAft>
                <a:spcPts val="1200"/>
              </a:spcAft>
            </a:pPr>
            <a:r>
              <a:rPr lang="en-GB" sz="2400" dirty="0"/>
              <a:t>Demonstrate an ability to recognise and describe a safeguarding issue to the most appropriate professional (IE line manager) or local safeguarding team. </a:t>
            </a:r>
          </a:p>
          <a:p>
            <a:pPr lvl="0">
              <a:spcAft>
                <a:spcPts val="1200"/>
              </a:spcAft>
            </a:pPr>
            <a:r>
              <a:rPr lang="en-GB" sz="2400" dirty="0"/>
              <a:t>Demonstrate and document concerns.</a:t>
            </a:r>
          </a:p>
          <a:p>
            <a:pPr lvl="0">
              <a:spcAft>
                <a:spcPts val="1200"/>
              </a:spcAft>
            </a:pPr>
            <a:r>
              <a:rPr lang="en-GB" sz="2400" dirty="0"/>
              <a:t>Demonstrate an understanding of the Mental Capacity principles.</a:t>
            </a:r>
          </a:p>
          <a:p>
            <a:pPr lvl="0">
              <a:spcAft>
                <a:spcPts val="1200"/>
              </a:spcAft>
            </a:pPr>
            <a:r>
              <a:rPr lang="en-GB" sz="2400" dirty="0"/>
              <a:t>Demonstrate an ability to refer appropriately. </a:t>
            </a:r>
          </a:p>
          <a:p>
            <a:pPr lvl="0">
              <a:spcAft>
                <a:spcPts val="1200"/>
              </a:spcAft>
            </a:pPr>
            <a:endParaRPr lang="en-GB" sz="2400" dirty="0"/>
          </a:p>
        </p:txBody>
      </p:sp>
      <p:sp>
        <p:nvSpPr>
          <p:cNvPr id="6" name="Footer Placeholder 5">
            <a:extLst>
              <a:ext uri="{FF2B5EF4-FFF2-40B4-BE49-F238E27FC236}">
                <a16:creationId xmlns:a16="http://schemas.microsoft.com/office/drawing/2014/main" id="{810A9293-91E1-4D50-9268-C79F0A6269AB}"/>
              </a:ext>
            </a:extLst>
          </p:cNvPr>
          <p:cNvSpPr>
            <a:spLocks noGrp="1"/>
          </p:cNvSpPr>
          <p:nvPr>
            <p:ph type="ftr" sz="quarter" idx="11"/>
          </p:nvPr>
        </p:nvSpPr>
        <p:spPr/>
        <p:txBody>
          <a:bodyPr/>
          <a:lstStyle/>
          <a:p>
            <a:r>
              <a:rPr lang="en-GB"/>
              <a:t>Level 2</a:t>
            </a:r>
          </a:p>
        </p:txBody>
      </p:sp>
      <p:sp>
        <p:nvSpPr>
          <p:cNvPr id="3" name="Slide Number Placeholder 2"/>
          <p:cNvSpPr>
            <a:spLocks noGrp="1"/>
          </p:cNvSpPr>
          <p:nvPr>
            <p:ph type="sldNum" sz="quarter" idx="12"/>
          </p:nvPr>
        </p:nvSpPr>
        <p:spPr/>
        <p:txBody>
          <a:bodyPr/>
          <a:lstStyle/>
          <a:p>
            <a:fld id="{BCFCBCC7-832F-4B87-9477-A41959E8D125}" type="slidenum">
              <a:rPr lang="en-GB" smtClean="0"/>
              <a:t>4</a:t>
            </a:fld>
            <a:endParaRPr lang="en-GB"/>
          </a:p>
        </p:txBody>
      </p:sp>
    </p:spTree>
    <p:extLst>
      <p:ext uri="{BB962C8B-B14F-4D97-AF65-F5344CB8AC3E}">
        <p14:creationId xmlns:p14="http://schemas.microsoft.com/office/powerpoint/2010/main" val="4083506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99592" y="2206453"/>
            <a:ext cx="6696744" cy="2016224"/>
          </a:xfrm>
          <a:prstGeom prst="rect">
            <a:avLst/>
          </a:prstGeom>
          <a:noFill/>
        </p:spPr>
        <p:txBody>
          <a:bodyPr wrap="square" rtlCol="0">
            <a:normAutofit/>
          </a:bodyPr>
          <a:lstStyle/>
          <a:p>
            <a:pPr algn="ctr"/>
            <a:r>
              <a:rPr lang="en-GB" altLang="en-US" sz="4000" b="1" dirty="0">
                <a:solidFill>
                  <a:schemeClr val="accent1">
                    <a:lumMod val="75000"/>
                  </a:schemeClr>
                </a:solidFill>
              </a:rPr>
              <a:t>Introductions </a:t>
            </a:r>
          </a:p>
          <a:p>
            <a:pPr algn="ctr"/>
            <a:r>
              <a:rPr lang="en-GB" altLang="en-US" sz="4000" b="1" dirty="0">
                <a:solidFill>
                  <a:schemeClr val="accent1">
                    <a:lumMod val="75000"/>
                  </a:schemeClr>
                </a:solidFill>
              </a:rPr>
              <a:t>and Networking</a:t>
            </a:r>
          </a:p>
        </p:txBody>
      </p:sp>
      <p:sp>
        <p:nvSpPr>
          <p:cNvPr id="6" name="Footer Placeholder 5">
            <a:extLst>
              <a:ext uri="{FF2B5EF4-FFF2-40B4-BE49-F238E27FC236}">
                <a16:creationId xmlns:a16="http://schemas.microsoft.com/office/drawing/2014/main" id="{FC34E051-A6E5-420F-9B98-5E144DCA7B76}"/>
              </a:ext>
            </a:extLst>
          </p:cNvPr>
          <p:cNvSpPr>
            <a:spLocks noGrp="1"/>
          </p:cNvSpPr>
          <p:nvPr>
            <p:ph type="ftr" sz="quarter" idx="11"/>
          </p:nvPr>
        </p:nvSpPr>
        <p:spPr/>
        <p:txBody>
          <a:bodyPr/>
          <a:lstStyle/>
          <a:p>
            <a:r>
              <a:rPr lang="en-GB"/>
              <a:t>Level 2</a:t>
            </a:r>
          </a:p>
        </p:txBody>
      </p:sp>
      <p:sp>
        <p:nvSpPr>
          <p:cNvPr id="2" name="Slide Number Placeholder 1"/>
          <p:cNvSpPr>
            <a:spLocks noGrp="1"/>
          </p:cNvSpPr>
          <p:nvPr>
            <p:ph type="sldNum" sz="quarter" idx="12"/>
          </p:nvPr>
        </p:nvSpPr>
        <p:spPr/>
        <p:txBody>
          <a:bodyPr/>
          <a:lstStyle/>
          <a:p>
            <a:fld id="{BCFCBCC7-832F-4B87-9477-A41959E8D125}" type="slidenum">
              <a:rPr lang="en-GB" smtClean="0"/>
              <a:t>5</a:t>
            </a:fld>
            <a:endParaRPr lang="en-GB"/>
          </a:p>
        </p:txBody>
      </p:sp>
      <p:pic>
        <p:nvPicPr>
          <p:cNvPr id="5" name="Picture 2" descr="\\oxfordshire\Users\S\Steven.Turner\My Pictures\OSAB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5699001"/>
            <a:ext cx="1987568" cy="894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2637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43608" y="2039887"/>
            <a:ext cx="6696744" cy="2016224"/>
          </a:xfrm>
          <a:prstGeom prst="rect">
            <a:avLst/>
          </a:prstGeom>
          <a:noFill/>
        </p:spPr>
        <p:txBody>
          <a:bodyPr wrap="square" rtlCol="0">
            <a:normAutofit/>
          </a:bodyPr>
          <a:lstStyle/>
          <a:p>
            <a:pPr algn="ctr"/>
            <a:r>
              <a:rPr lang="en-GB" altLang="en-US" sz="4000" b="1" dirty="0">
                <a:solidFill>
                  <a:schemeClr val="accent1">
                    <a:lumMod val="75000"/>
                  </a:schemeClr>
                </a:solidFill>
              </a:rPr>
              <a:t>How does adult safeguarding differ from children’s safeguarding?</a:t>
            </a:r>
          </a:p>
        </p:txBody>
      </p:sp>
      <p:sp>
        <p:nvSpPr>
          <p:cNvPr id="4" name="Footer Placeholder 3">
            <a:extLst>
              <a:ext uri="{FF2B5EF4-FFF2-40B4-BE49-F238E27FC236}">
                <a16:creationId xmlns:a16="http://schemas.microsoft.com/office/drawing/2014/main" id="{9E6089A8-0F06-43C8-BD01-61513875EDB8}"/>
              </a:ext>
            </a:extLst>
          </p:cNvPr>
          <p:cNvSpPr>
            <a:spLocks noGrp="1"/>
          </p:cNvSpPr>
          <p:nvPr>
            <p:ph type="ftr" sz="quarter" idx="11"/>
          </p:nvPr>
        </p:nvSpPr>
        <p:spPr/>
        <p:txBody>
          <a:bodyPr/>
          <a:lstStyle/>
          <a:p>
            <a:r>
              <a:rPr lang="en-GB"/>
              <a:t>Level 2</a:t>
            </a:r>
          </a:p>
        </p:txBody>
      </p:sp>
      <p:sp>
        <p:nvSpPr>
          <p:cNvPr id="2" name="Slide Number Placeholder 1"/>
          <p:cNvSpPr>
            <a:spLocks noGrp="1"/>
          </p:cNvSpPr>
          <p:nvPr>
            <p:ph type="sldNum" sz="quarter" idx="12"/>
          </p:nvPr>
        </p:nvSpPr>
        <p:spPr/>
        <p:txBody>
          <a:bodyPr/>
          <a:lstStyle/>
          <a:p>
            <a:fld id="{BCFCBCC7-832F-4B87-9477-A41959E8D125}" type="slidenum">
              <a:rPr lang="en-GB" smtClean="0"/>
              <a:t>6</a:t>
            </a:fld>
            <a:endParaRPr lang="en-GB"/>
          </a:p>
        </p:txBody>
      </p:sp>
      <p:pic>
        <p:nvPicPr>
          <p:cNvPr id="5" name="Picture 2" descr="\\oxfordshire\Users\S\Steven.Turner\My Pictures\OSAB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5699001"/>
            <a:ext cx="1987568" cy="894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4684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D4F0C-67B9-4B41-846D-A305BB2611CB}"/>
              </a:ext>
            </a:extLst>
          </p:cNvPr>
          <p:cNvSpPr>
            <a:spLocks noGrp="1"/>
          </p:cNvSpPr>
          <p:nvPr>
            <p:ph type="title"/>
          </p:nvPr>
        </p:nvSpPr>
        <p:spPr/>
        <p:txBody>
          <a:bodyPr/>
          <a:lstStyle/>
          <a:p>
            <a:pPr algn="ctr"/>
            <a:r>
              <a:rPr lang="en-GB" sz="3600" b="1" dirty="0">
                <a:latin typeface="+mn-lt"/>
              </a:rPr>
              <a:t>What does ‘safeguarding’ mean?</a:t>
            </a:r>
          </a:p>
        </p:txBody>
      </p:sp>
      <p:sp>
        <p:nvSpPr>
          <p:cNvPr id="3" name="Content Placeholder 2">
            <a:extLst>
              <a:ext uri="{FF2B5EF4-FFF2-40B4-BE49-F238E27FC236}">
                <a16:creationId xmlns:a16="http://schemas.microsoft.com/office/drawing/2014/main" id="{F96E9516-90B3-4A63-A376-A1249B727478}"/>
              </a:ext>
            </a:extLst>
          </p:cNvPr>
          <p:cNvSpPr>
            <a:spLocks noGrp="1"/>
          </p:cNvSpPr>
          <p:nvPr>
            <p:ph idx="1"/>
          </p:nvPr>
        </p:nvSpPr>
        <p:spPr/>
        <p:txBody>
          <a:bodyPr/>
          <a:lstStyle/>
          <a:p>
            <a:r>
              <a:rPr lang="en-GB" dirty="0"/>
              <a:t>Protecting an adult’s right to live in safety, free from abuse and neglect.</a:t>
            </a:r>
          </a:p>
          <a:p>
            <a:endParaRPr lang="en-GB" dirty="0"/>
          </a:p>
          <a:p>
            <a:r>
              <a:rPr lang="en-GB" dirty="0"/>
              <a:t>It is about people and organisations working together to prevent and stop, both the risk and experience of abuse and neglect.</a:t>
            </a:r>
          </a:p>
          <a:p>
            <a:endParaRPr lang="en-GB" dirty="0"/>
          </a:p>
          <a:p>
            <a:r>
              <a:rPr lang="en-GB" dirty="0"/>
              <a:t>Safeguarding is everyone’s responsibility.</a:t>
            </a:r>
          </a:p>
          <a:p>
            <a:endParaRPr lang="en-GB" dirty="0"/>
          </a:p>
        </p:txBody>
      </p:sp>
      <p:sp>
        <p:nvSpPr>
          <p:cNvPr id="7" name="Footer Placeholder 6">
            <a:extLst>
              <a:ext uri="{FF2B5EF4-FFF2-40B4-BE49-F238E27FC236}">
                <a16:creationId xmlns:a16="http://schemas.microsoft.com/office/drawing/2014/main" id="{91ABB392-1919-4E94-93B2-7D4063C6C53C}"/>
              </a:ext>
            </a:extLst>
          </p:cNvPr>
          <p:cNvSpPr>
            <a:spLocks noGrp="1"/>
          </p:cNvSpPr>
          <p:nvPr>
            <p:ph type="ftr" sz="quarter" idx="11"/>
          </p:nvPr>
        </p:nvSpPr>
        <p:spPr/>
        <p:txBody>
          <a:bodyPr/>
          <a:lstStyle/>
          <a:p>
            <a:r>
              <a:rPr lang="en-GB"/>
              <a:t>Level 2</a:t>
            </a:r>
          </a:p>
        </p:txBody>
      </p:sp>
      <p:sp>
        <p:nvSpPr>
          <p:cNvPr id="5" name="Slide Number Placeholder 4">
            <a:extLst>
              <a:ext uri="{FF2B5EF4-FFF2-40B4-BE49-F238E27FC236}">
                <a16:creationId xmlns:a16="http://schemas.microsoft.com/office/drawing/2014/main" id="{23334E18-66A1-4103-8D60-27AFA6BD1222}"/>
              </a:ext>
            </a:extLst>
          </p:cNvPr>
          <p:cNvSpPr>
            <a:spLocks noGrp="1"/>
          </p:cNvSpPr>
          <p:nvPr>
            <p:ph type="sldNum" sz="quarter" idx="12"/>
          </p:nvPr>
        </p:nvSpPr>
        <p:spPr/>
        <p:txBody>
          <a:bodyPr/>
          <a:lstStyle/>
          <a:p>
            <a:fld id="{BCFCBCC7-832F-4B87-9477-A41959E8D125}" type="slidenum">
              <a:rPr lang="en-GB" smtClean="0"/>
              <a:t>7</a:t>
            </a:fld>
            <a:endParaRPr lang="en-GB"/>
          </a:p>
        </p:txBody>
      </p:sp>
      <p:pic>
        <p:nvPicPr>
          <p:cNvPr id="6" name="Picture 5">
            <a:extLst>
              <a:ext uri="{FF2B5EF4-FFF2-40B4-BE49-F238E27FC236}">
                <a16:creationId xmlns:a16="http://schemas.microsoft.com/office/drawing/2014/main" id="{0F3BD3B7-0C55-463B-A79D-1BDF95BD0E99}"/>
              </a:ext>
            </a:extLst>
          </p:cNvPr>
          <p:cNvPicPr>
            <a:picLocks noChangeAspect="1"/>
          </p:cNvPicPr>
          <p:nvPr/>
        </p:nvPicPr>
        <p:blipFill>
          <a:blip r:embed="rId3"/>
          <a:stretch>
            <a:fillRect/>
          </a:stretch>
        </p:blipFill>
        <p:spPr>
          <a:xfrm>
            <a:off x="457200" y="5504610"/>
            <a:ext cx="1987468" cy="896190"/>
          </a:xfrm>
          <a:prstGeom prst="rect">
            <a:avLst/>
          </a:prstGeom>
        </p:spPr>
      </p:pic>
    </p:spTree>
    <p:extLst>
      <p:ext uri="{BB962C8B-B14F-4D97-AF65-F5344CB8AC3E}">
        <p14:creationId xmlns:p14="http://schemas.microsoft.com/office/powerpoint/2010/main" val="2003595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78536-1C19-46C9-BD37-C849014F97C0}"/>
              </a:ext>
            </a:extLst>
          </p:cNvPr>
          <p:cNvSpPr>
            <a:spLocks noGrp="1"/>
          </p:cNvSpPr>
          <p:nvPr>
            <p:ph type="title"/>
          </p:nvPr>
        </p:nvSpPr>
        <p:spPr>
          <a:xfrm>
            <a:off x="457200" y="274638"/>
            <a:ext cx="7620000" cy="994122"/>
          </a:xfrm>
        </p:spPr>
        <p:txBody>
          <a:bodyPr/>
          <a:lstStyle/>
          <a:p>
            <a:pPr algn="ctr"/>
            <a:r>
              <a:rPr lang="en-GB" sz="4000" b="1" dirty="0">
                <a:latin typeface="+mn-lt"/>
              </a:rPr>
              <a:t>What is abuse? Where can it take place?  Who can be an abuser?</a:t>
            </a:r>
          </a:p>
        </p:txBody>
      </p:sp>
      <p:sp>
        <p:nvSpPr>
          <p:cNvPr id="3" name="Content Placeholder 2">
            <a:extLst>
              <a:ext uri="{FF2B5EF4-FFF2-40B4-BE49-F238E27FC236}">
                <a16:creationId xmlns:a16="http://schemas.microsoft.com/office/drawing/2014/main" id="{AA64AFCB-39B3-4EF4-93A1-AC4FBBA1D214}"/>
              </a:ext>
            </a:extLst>
          </p:cNvPr>
          <p:cNvSpPr>
            <a:spLocks noGrp="1"/>
          </p:cNvSpPr>
          <p:nvPr>
            <p:ph idx="1"/>
          </p:nvPr>
        </p:nvSpPr>
        <p:spPr>
          <a:xfrm>
            <a:off x="457200" y="1988840"/>
            <a:ext cx="7620000" cy="4411960"/>
          </a:xfrm>
        </p:spPr>
        <p:txBody>
          <a:bodyPr/>
          <a:lstStyle/>
          <a:p>
            <a:r>
              <a:rPr lang="en-GB" dirty="0"/>
              <a:t>Abuse is when someone causes us harm or distress.</a:t>
            </a:r>
          </a:p>
          <a:p>
            <a:pPr lvl="1"/>
            <a:r>
              <a:rPr lang="en-GB" dirty="0"/>
              <a:t>It can be something that happens only once.</a:t>
            </a:r>
          </a:p>
          <a:p>
            <a:pPr lvl="1"/>
            <a:r>
              <a:rPr lang="en-GB" dirty="0"/>
              <a:t>It can be something that happens more than once.</a:t>
            </a:r>
          </a:p>
          <a:p>
            <a:pPr lvl="1"/>
            <a:r>
              <a:rPr lang="en-GB" dirty="0"/>
              <a:t>It can be unintentional.</a:t>
            </a:r>
          </a:p>
          <a:p>
            <a:pPr lvl="1"/>
            <a:r>
              <a:rPr lang="en-GB" dirty="0"/>
              <a:t>It can be a deliberate act.</a:t>
            </a:r>
          </a:p>
          <a:p>
            <a:pPr lvl="1"/>
            <a:r>
              <a:rPr lang="en-GB" dirty="0"/>
              <a:t>It can sometimes be a crime.</a:t>
            </a:r>
          </a:p>
          <a:p>
            <a:r>
              <a:rPr lang="en-GB" dirty="0"/>
              <a:t>Abuse can happen anywhere.</a:t>
            </a:r>
          </a:p>
          <a:p>
            <a:r>
              <a:rPr lang="en-GB" dirty="0"/>
              <a:t>It can be undertaken by anyone.</a:t>
            </a:r>
          </a:p>
          <a:p>
            <a:endParaRPr lang="en-GB" dirty="0"/>
          </a:p>
          <a:p>
            <a:endParaRPr lang="en-GB" dirty="0"/>
          </a:p>
        </p:txBody>
      </p:sp>
      <p:sp>
        <p:nvSpPr>
          <p:cNvPr id="4" name="Footer Placeholder 3">
            <a:extLst>
              <a:ext uri="{FF2B5EF4-FFF2-40B4-BE49-F238E27FC236}">
                <a16:creationId xmlns:a16="http://schemas.microsoft.com/office/drawing/2014/main" id="{4C2A168C-FC10-4A57-AE75-664BFBDBDE34}"/>
              </a:ext>
            </a:extLst>
          </p:cNvPr>
          <p:cNvSpPr>
            <a:spLocks noGrp="1"/>
          </p:cNvSpPr>
          <p:nvPr>
            <p:ph type="ftr" sz="quarter" idx="11"/>
          </p:nvPr>
        </p:nvSpPr>
        <p:spPr/>
        <p:txBody>
          <a:bodyPr/>
          <a:lstStyle/>
          <a:p>
            <a:r>
              <a:rPr lang="en-GB"/>
              <a:t>Level 2</a:t>
            </a:r>
          </a:p>
        </p:txBody>
      </p:sp>
      <p:sp>
        <p:nvSpPr>
          <p:cNvPr id="5" name="Slide Number Placeholder 4">
            <a:extLst>
              <a:ext uri="{FF2B5EF4-FFF2-40B4-BE49-F238E27FC236}">
                <a16:creationId xmlns:a16="http://schemas.microsoft.com/office/drawing/2014/main" id="{7734F324-3A64-4577-874D-B9E942CBD7A8}"/>
              </a:ext>
            </a:extLst>
          </p:cNvPr>
          <p:cNvSpPr>
            <a:spLocks noGrp="1"/>
          </p:cNvSpPr>
          <p:nvPr>
            <p:ph type="sldNum" sz="quarter" idx="12"/>
          </p:nvPr>
        </p:nvSpPr>
        <p:spPr/>
        <p:txBody>
          <a:bodyPr/>
          <a:lstStyle/>
          <a:p>
            <a:fld id="{BCFCBCC7-832F-4B87-9477-A41959E8D125}" type="slidenum">
              <a:rPr lang="en-GB" smtClean="0"/>
              <a:t>8</a:t>
            </a:fld>
            <a:endParaRPr lang="en-GB"/>
          </a:p>
        </p:txBody>
      </p:sp>
      <p:pic>
        <p:nvPicPr>
          <p:cNvPr id="7" name="Picture 6">
            <a:extLst>
              <a:ext uri="{FF2B5EF4-FFF2-40B4-BE49-F238E27FC236}">
                <a16:creationId xmlns:a16="http://schemas.microsoft.com/office/drawing/2014/main" id="{C17B7815-CDEB-4914-ABEE-1B024E20BEAA}"/>
              </a:ext>
            </a:extLst>
          </p:cNvPr>
          <p:cNvPicPr>
            <a:picLocks noChangeAspect="1"/>
          </p:cNvPicPr>
          <p:nvPr/>
        </p:nvPicPr>
        <p:blipFill>
          <a:blip r:embed="rId3"/>
          <a:stretch>
            <a:fillRect/>
          </a:stretch>
        </p:blipFill>
        <p:spPr>
          <a:xfrm>
            <a:off x="457200" y="5597105"/>
            <a:ext cx="1987468" cy="896190"/>
          </a:xfrm>
          <a:prstGeom prst="rect">
            <a:avLst/>
          </a:prstGeom>
        </p:spPr>
      </p:pic>
    </p:spTree>
    <p:extLst>
      <p:ext uri="{BB962C8B-B14F-4D97-AF65-F5344CB8AC3E}">
        <p14:creationId xmlns:p14="http://schemas.microsoft.com/office/powerpoint/2010/main" val="1894119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60702"/>
            <a:ext cx="7848872" cy="1323439"/>
          </a:xfrm>
          <a:prstGeom prst="rect">
            <a:avLst/>
          </a:prstGeom>
        </p:spPr>
        <p:txBody>
          <a:bodyPr wrap="square">
            <a:spAutoFit/>
          </a:bodyPr>
          <a:lstStyle/>
          <a:p>
            <a:pPr algn="ctr"/>
            <a:r>
              <a:rPr lang="en-GB" sz="4000" b="1" dirty="0">
                <a:solidFill>
                  <a:schemeClr val="accent1">
                    <a:lumMod val="75000"/>
                  </a:schemeClr>
                </a:solidFill>
              </a:rPr>
              <a:t>Why we’re here: </a:t>
            </a:r>
          </a:p>
          <a:p>
            <a:pPr algn="ctr"/>
            <a:r>
              <a:rPr lang="en-GB" sz="4000" b="1" dirty="0">
                <a:solidFill>
                  <a:schemeClr val="accent1">
                    <a:lumMod val="75000"/>
                  </a:schemeClr>
                </a:solidFill>
              </a:rPr>
              <a:t>Legal framework</a:t>
            </a:r>
          </a:p>
        </p:txBody>
      </p:sp>
      <p:sp>
        <p:nvSpPr>
          <p:cNvPr id="7" name="Footer Placeholder 6">
            <a:extLst>
              <a:ext uri="{FF2B5EF4-FFF2-40B4-BE49-F238E27FC236}">
                <a16:creationId xmlns:a16="http://schemas.microsoft.com/office/drawing/2014/main" id="{925BDD78-5BAE-4DC8-94DD-02D61CD72104}"/>
              </a:ext>
            </a:extLst>
          </p:cNvPr>
          <p:cNvSpPr>
            <a:spLocks noGrp="1"/>
          </p:cNvSpPr>
          <p:nvPr>
            <p:ph type="ftr" sz="quarter" idx="11"/>
          </p:nvPr>
        </p:nvSpPr>
        <p:spPr/>
        <p:txBody>
          <a:bodyPr/>
          <a:lstStyle/>
          <a:p>
            <a:r>
              <a:rPr lang="en-GB"/>
              <a:t>Level 2</a:t>
            </a:r>
          </a:p>
        </p:txBody>
      </p:sp>
      <p:sp>
        <p:nvSpPr>
          <p:cNvPr id="3" name="Slide Number Placeholder 2"/>
          <p:cNvSpPr>
            <a:spLocks noGrp="1"/>
          </p:cNvSpPr>
          <p:nvPr>
            <p:ph type="sldNum" sz="quarter" idx="12"/>
          </p:nvPr>
        </p:nvSpPr>
        <p:spPr/>
        <p:txBody>
          <a:bodyPr/>
          <a:lstStyle/>
          <a:p>
            <a:fld id="{BCFCBCC7-832F-4B87-9477-A41959E8D125}" type="slidenum">
              <a:rPr lang="en-GB" smtClean="0"/>
              <a:t>9</a:t>
            </a:fld>
            <a:endParaRPr lang="en-GB"/>
          </a:p>
        </p:txBody>
      </p:sp>
      <p:pic>
        <p:nvPicPr>
          <p:cNvPr id="5" name="Picture 2" descr="\\oxfordshire\Users\S\Steven.Turner\My Pictures\OSAB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5699001"/>
            <a:ext cx="1987568" cy="89423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5950EB60-94EF-44BC-BB0E-FB3B090464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4476" y="2392257"/>
            <a:ext cx="2466975" cy="1847850"/>
          </a:xfrm>
          <a:prstGeom prst="rect">
            <a:avLst/>
          </a:prstGeom>
        </p:spPr>
      </p:pic>
    </p:spTree>
    <p:extLst>
      <p:ext uri="{BB962C8B-B14F-4D97-AF65-F5344CB8AC3E}">
        <p14:creationId xmlns:p14="http://schemas.microsoft.com/office/powerpoint/2010/main" val="40778322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1665B1B25211D418AE2DBE5EA8FA46A" ma:contentTypeVersion="7" ma:contentTypeDescription="Create a new document." ma:contentTypeScope="" ma:versionID="eb61b867341a46336651bb9dda01a51d">
  <xsd:schema xmlns:xsd="http://www.w3.org/2001/XMLSchema" xmlns:xs="http://www.w3.org/2001/XMLSchema" xmlns:p="http://schemas.microsoft.com/office/2006/metadata/properties" xmlns:ns3="bdd198da-e487-4b51-a8a9-d57cf43616ab" targetNamespace="http://schemas.microsoft.com/office/2006/metadata/properties" ma:root="true" ma:fieldsID="2d7bb96495eed9b01dd048e6e13e37b0" ns3:_="">
    <xsd:import namespace="bdd198da-e487-4b51-a8a9-d57cf43616a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d198da-e487-4b51-a8a9-d57cf43616a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67DD4E-B96E-40D2-8FC0-E66E078CDC7C}">
  <ds:schemaRefs>
    <ds:schemaRef ds:uri="http://purl.org/dc/dcmitype/"/>
    <ds:schemaRef ds:uri="bdd198da-e487-4b51-a8a9-d57cf43616ab"/>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DBBB0FD5-8739-443D-8698-3A4B5BDBCE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d198da-e487-4b51-a8a9-d57cf43616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5CB5399-5D50-478B-BCEC-BC97BFDB37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18959</TotalTime>
  <Words>5570</Words>
  <Application>Microsoft Office PowerPoint</Application>
  <PresentationFormat>On-screen Show (4:3)</PresentationFormat>
  <Paragraphs>424</Paragraphs>
  <Slides>24</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Cambria</vt:lpstr>
      <vt:lpstr>Adjacency</vt:lpstr>
      <vt:lpstr>PowerPoint Presentation</vt:lpstr>
      <vt:lpstr>Welcome and Housekeeping</vt:lpstr>
      <vt:lpstr>Our Training Agreement  </vt:lpstr>
      <vt:lpstr>PowerPoint Presentation</vt:lpstr>
      <vt:lpstr>PowerPoint Presentation</vt:lpstr>
      <vt:lpstr>PowerPoint Presentation</vt:lpstr>
      <vt:lpstr>What does ‘safeguarding’ mean?</vt:lpstr>
      <vt:lpstr>What is abuse? Where can it take place?  Who can be an abuser?</vt:lpstr>
      <vt:lpstr>PowerPoint Presentation</vt:lpstr>
      <vt:lpstr>Who does adult safeguarding apply to?</vt:lpstr>
      <vt:lpstr> Safeguarding the wider population </vt:lpstr>
      <vt:lpstr>Categories of Abuse </vt:lpstr>
      <vt:lpstr>PowerPoint Presentation</vt:lpstr>
      <vt:lpstr>PowerPoint Presentation</vt:lpstr>
      <vt:lpstr>Case Study</vt:lpstr>
      <vt:lpstr>Six Principles - Safeguarding Adults</vt:lpstr>
      <vt:lpstr>Communication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Oxfordshire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steven.turner</dc:creator>
  <cp:lastModifiedBy>Hazel Fattorusso</cp:lastModifiedBy>
  <cp:revision>142</cp:revision>
  <cp:lastPrinted>2018-03-08T13:43:06Z</cp:lastPrinted>
  <dcterms:created xsi:type="dcterms:W3CDTF">2016-04-06T09:08:39Z</dcterms:created>
  <dcterms:modified xsi:type="dcterms:W3CDTF">2020-02-24T12:18:34Z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0x01010091665B1B25211D418AE2DBE5EA8FA46A</vt:lpwstr>
  </property>
</Properties>
</file>