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2" r:id="rId4"/>
  </p:sldMasterIdLst>
  <p:notesMasterIdLst>
    <p:notesMasterId r:id="rId26"/>
  </p:notesMasterIdLst>
  <p:sldIdLst>
    <p:sldId id="257" r:id="rId5"/>
    <p:sldId id="258" r:id="rId6"/>
    <p:sldId id="259" r:id="rId7"/>
    <p:sldId id="261" r:id="rId8"/>
    <p:sldId id="284" r:id="rId9"/>
    <p:sldId id="277" r:id="rId10"/>
    <p:sldId id="280" r:id="rId11"/>
    <p:sldId id="281" r:id="rId12"/>
    <p:sldId id="264" r:id="rId13"/>
    <p:sldId id="308" r:id="rId14"/>
    <p:sldId id="309" r:id="rId15"/>
    <p:sldId id="285" r:id="rId16"/>
    <p:sldId id="270" r:id="rId17"/>
    <p:sldId id="288" r:id="rId18"/>
    <p:sldId id="307" r:id="rId19"/>
    <p:sldId id="275" r:id="rId20"/>
    <p:sldId id="273" r:id="rId21"/>
    <p:sldId id="283" r:id="rId22"/>
    <p:sldId id="271" r:id="rId23"/>
    <p:sldId id="282" r:id="rId24"/>
    <p:sldId id="287" r:id="rId25"/>
  </p:sldIdLst>
  <p:sldSz cx="12192000" cy="6858000"/>
  <p:notesSz cx="6797675" cy="9982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70163" autoAdjust="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0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CE341-9F4C-4C90-8348-CD6D2EE5E67E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1247775"/>
            <a:ext cx="59880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803934"/>
            <a:ext cx="543814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7F68A-BB92-4408-9CBD-0804A7B7E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89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7F68A-BB92-4408-9CBD-0804A7B7EED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380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F68A-BB92-4408-9CBD-0804A7B7EED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850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F68A-BB92-4408-9CBD-0804A7B7EED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024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7F68A-BB92-4408-9CBD-0804A7B7EED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909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7F68A-BB92-4408-9CBD-0804A7B7EED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330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F68A-BB92-4408-9CBD-0804A7B7EED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801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F68A-BB92-4408-9CBD-0804A7B7EED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59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F68A-BB92-4408-9CBD-0804A7B7EED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215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F68A-BB92-4408-9CBD-0804A7B7EED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839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F68A-BB92-4408-9CBD-0804A7B7EED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702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7F68A-BB92-4408-9CBD-0804A7B7EED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947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7F68A-BB92-4408-9CBD-0804A7B7EED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50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7F68A-BB92-4408-9CBD-0804A7B7EED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949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F68A-BB92-4408-9CBD-0804A7B7EED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81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F68A-BB92-4408-9CBD-0804A7B7EED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050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F68A-BB92-4408-9CBD-0804A7B7EED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289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F68A-BB92-4408-9CBD-0804A7B7EED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366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F68A-BB92-4408-9CBD-0804A7B7EED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47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9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52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27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6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6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57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1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B589-FD4B-7E46-869A-CBADC5FC564E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7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ohwer.net/oxfordshire" TargetMode="Externa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ab.co.uk/wp-content/uploads/Procedure-for-adults-who-dont-engage-v2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hyperlink" Target="http://www.hampshiresab.org.uk/learning-from-experience-databas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D6389D-0AB1-407A-99FE-5F38975D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2952398"/>
            <a:ext cx="4805996" cy="26125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3: Caseworkers</a:t>
            </a:r>
            <a:br>
              <a:rPr lang="en-US" sz="28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Safeguarding Course </a:t>
            </a:r>
            <a:br>
              <a:rPr lang="en-US" sz="28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04F2C-4DD8-412F-8A24-8192EF0C0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788" y="3428999"/>
            <a:ext cx="4805691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15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60A0B-30A3-43FA-A4C4-A6602934B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770" y="2952398"/>
            <a:ext cx="4141760" cy="186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38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F63CE8-6195-4184-B295-E981DF99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73" y="1103256"/>
            <a:ext cx="5352225" cy="1455996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Advocates</a:t>
            </a:r>
          </a:p>
        </p:txBody>
      </p:sp>
      <p:sp>
        <p:nvSpPr>
          <p:cNvPr id="28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2519F0-0C8F-4D20-9A3B-712BB2468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496" y="322472"/>
            <a:ext cx="2532690" cy="1142566"/>
          </a:xfrm>
          <a:prstGeom prst="rect">
            <a:avLst/>
          </a:prstGeom>
        </p:spPr>
      </p:pic>
      <p:sp>
        <p:nvSpPr>
          <p:cNvPr id="30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F2A29-9B98-4A3E-9A19-53F9387BC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32" y="4021711"/>
            <a:ext cx="3759105" cy="23776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F9D57-738C-4019-9122-20E2F9AA9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2421682"/>
            <a:ext cx="5779695" cy="3639289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IMCA - Independent Mental Capacity Act Advocate</a:t>
            </a:r>
          </a:p>
          <a:p>
            <a:r>
              <a:rPr lang="en-GB" sz="2000" dirty="0">
                <a:solidFill>
                  <a:srgbClr val="000000"/>
                </a:solidFill>
              </a:rPr>
              <a:t>IMHA - Independent Mental Health Act Advocate</a:t>
            </a:r>
          </a:p>
          <a:p>
            <a:r>
              <a:rPr lang="en-GB" sz="2000" dirty="0">
                <a:solidFill>
                  <a:srgbClr val="000000"/>
                </a:solidFill>
              </a:rPr>
              <a:t>ICAA - Independent Care Act Advocate</a:t>
            </a:r>
          </a:p>
          <a:p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000" dirty="0" err="1">
                <a:solidFill>
                  <a:srgbClr val="000000"/>
                </a:solidFill>
              </a:rPr>
              <a:t>POhWER</a:t>
            </a:r>
            <a:r>
              <a:rPr lang="en-GB" sz="2000" dirty="0">
                <a:solidFill>
                  <a:srgbClr val="000000"/>
                </a:solidFill>
              </a:rPr>
              <a:t> – </a:t>
            </a:r>
            <a:r>
              <a:rPr lang="en-GB" sz="2000" dirty="0">
                <a:solidFill>
                  <a:srgbClr val="000000"/>
                </a:solidFill>
                <a:hlinkClick r:id="rId5"/>
              </a:rPr>
              <a:t>https://www.pohwer.net/oxfordshire</a:t>
            </a: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62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2809B7-26F8-402D-9748-B91E78B77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299" y="4592325"/>
            <a:ext cx="5946579" cy="1514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Break</a:t>
            </a:r>
          </a:p>
        </p:txBody>
      </p:sp>
      <p:sp>
        <p:nvSpPr>
          <p:cNvPr id="14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7F98C-3956-4C9C-8142-A067F574B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11" y="2458222"/>
            <a:ext cx="2109577" cy="353124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58642F-F3DB-4B2C-A677-FB58E8260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595" y="648061"/>
            <a:ext cx="2754249" cy="122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9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0F6CDC51-8D27-4BF4-AB33-7D5905E8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24FB90F3-DFB9-42D4-B851-120249962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9A5537-5986-4531-BC30-A5E5AB676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5145024" cy="1454051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Assessing risk and protection planning</a:t>
            </a:r>
          </a:p>
        </p:txBody>
      </p:sp>
      <p:sp>
        <p:nvSpPr>
          <p:cNvPr id="18" name="Freeform 60">
            <a:extLst>
              <a:ext uri="{FF2B5EF4-FFF2-40B4-BE49-F238E27FC236}">
                <a16:creationId xmlns:a16="http://schemas.microsoft.com/office/drawing/2014/main" id="{DF4CE22F-8463-44F2-BE50-65D9B503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8720" y="0"/>
            <a:ext cx="3762182" cy="2258435"/>
          </a:xfrm>
          <a:custGeom>
            <a:avLst/>
            <a:gdLst>
              <a:gd name="connsiteX0" fmla="*/ 39946 w 3960192"/>
              <a:gd name="connsiteY0" fmla="*/ 0 h 2377300"/>
              <a:gd name="connsiteX1" fmla="*/ 3920247 w 3960192"/>
              <a:gd name="connsiteY1" fmla="*/ 0 h 2377300"/>
              <a:gd name="connsiteX2" fmla="*/ 3949969 w 3960192"/>
              <a:gd name="connsiteY2" fmla="*/ 194751 h 2377300"/>
              <a:gd name="connsiteX3" fmla="*/ 3960192 w 3960192"/>
              <a:gd name="connsiteY3" fmla="*/ 397204 h 2377300"/>
              <a:gd name="connsiteX4" fmla="*/ 1980096 w 3960192"/>
              <a:gd name="connsiteY4" fmla="*/ 2377300 h 2377300"/>
              <a:gd name="connsiteX5" fmla="*/ 0 w 3960192"/>
              <a:gd name="connsiteY5" fmla="*/ 397204 h 2377300"/>
              <a:gd name="connsiteX6" fmla="*/ 10224 w 3960192"/>
              <a:gd name="connsiteY6" fmla="*/ 194751 h 23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37730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75A4F6-C104-4838-A2FD-9C7A8D164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148" y="413943"/>
            <a:ext cx="2393326" cy="10718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24CE3-903D-4766-8554-C59686B1C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578404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“Thinking about risk often involves an engagement with complex dilemmas and an acceptance that there may be no ideal solution” (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Faulkner, 2012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endParaRPr lang="en-GB" sz="2000" dirty="0">
              <a:solidFill>
                <a:srgbClr val="000000"/>
              </a:solidFill>
            </a:endParaRPr>
          </a:p>
          <a:p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9" name="Freeform 67">
            <a:extLst>
              <a:ext uri="{FF2B5EF4-FFF2-40B4-BE49-F238E27FC236}">
                <a16:creationId xmlns:a16="http://schemas.microsoft.com/office/drawing/2014/main" id="{3FA1383B-2709-4E36-8FF8-7A737213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7503" y="3006774"/>
            <a:ext cx="4734497" cy="3851226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5D5AC2-7EE1-4F5A-9741-5AFCC94A7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2076" y="4362236"/>
            <a:ext cx="3428850" cy="180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7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D0AA-05F2-4502-82FB-B0AA87924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Assessing risk and protection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F668D-D50F-4845-8D82-19FFA1EFC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7439929" cy="3450613"/>
          </a:xfrm>
        </p:spPr>
        <p:txBody>
          <a:bodyPr anchor="ctr">
            <a:normAutofit lnSpcReduction="10000"/>
          </a:bodyPr>
          <a:lstStyle/>
          <a:p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Proportionate response to risks posed</a:t>
            </a:r>
          </a:p>
          <a:p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Differences of opinion (individual, carers, families, professionals)</a:t>
            </a:r>
          </a:p>
          <a:p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MSP (Making Safeguarding Personal)</a:t>
            </a:r>
          </a:p>
          <a:p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DASH (Domestic Abuse, Stalking and Harassment), own organisation’s, DST (Decision Support Tool), Health &amp; Safety Risk Assessment Tool</a:t>
            </a:r>
          </a:p>
          <a:p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MARAC (Multi Agency Risk Assessment Conference/Domestic Abuse focus), MARAMP (Multi Agency Risk Assessment Management Programme/Children focus) MAPPA (Multi Agency Public Protection Arrangements/Offender focus)</a:t>
            </a:r>
          </a:p>
          <a:p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Knowledge of resources and services 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EE2FEA-F39C-48AF-A581-C65014832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442" y="3101600"/>
            <a:ext cx="1462088" cy="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42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DBF7FF-1EB8-483A-8CFE-CA258E4E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5996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Jigsaw Puzzle</a:t>
            </a:r>
          </a:p>
        </p:txBody>
      </p:sp>
      <p:sp>
        <p:nvSpPr>
          <p:cNvPr id="19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E0E190-3468-4792-B13E-D30A90DDF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496" y="326619"/>
            <a:ext cx="2532690" cy="1134272"/>
          </a:xfrm>
          <a:prstGeom prst="rect">
            <a:avLst/>
          </a:prstGeom>
        </p:spPr>
      </p:pic>
      <p:sp>
        <p:nvSpPr>
          <p:cNvPr id="21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52058B-75D4-49A8-98E8-DD9E1119A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732" y="3936839"/>
            <a:ext cx="3759105" cy="254737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14ACC-D9C7-498C-9701-88188EEF0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004757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groups</a:t>
            </a:r>
          </a:p>
          <a:p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yourself in the role of the person highlighted at the top of the scenario.</a:t>
            </a:r>
          </a:p>
          <a:p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minutes to discuss/consider </a:t>
            </a:r>
          </a:p>
        </p:txBody>
      </p:sp>
    </p:spTree>
    <p:extLst>
      <p:ext uri="{BB962C8B-B14F-4D97-AF65-F5344CB8AC3E}">
        <p14:creationId xmlns:p14="http://schemas.microsoft.com/office/powerpoint/2010/main" val="3896914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F26FE-55F7-4BEF-ADFA-44CF3420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How to refer a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A2EE0-B040-4323-8E3B-41F6904A3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1953127"/>
            <a:ext cx="8125393" cy="4023130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Workers/professionals:</a:t>
            </a:r>
          </a:p>
          <a:p>
            <a:pPr marL="457200" lvl="1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Refer to Threshold of Needs Matrix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Call the Consultation Line, Safeguarding Adults Service (Oxfordshire County Council) on 01865 328232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Refer online via the OSAB website</a:t>
            </a:r>
          </a:p>
          <a:p>
            <a:pPr marL="457200" lvl="1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Public:</a:t>
            </a:r>
          </a:p>
          <a:p>
            <a:pPr marL="457200" lvl="1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Call the Social &amp; Healthcare Team (Oxfordshire County Council) on 0345 050 76 66 (Monday to Friday only) 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Refer online via the OSAB website.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9CA0CB-85F7-4AF0-8AF7-77D7E6B59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442" y="3101600"/>
            <a:ext cx="1462088" cy="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89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FE01-21EA-401C-A07B-904751FC5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The Adult Safeguarding Process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B21925-430F-49A7-B8AA-DA782B7B0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953127"/>
            <a:ext cx="7474171" cy="3775659"/>
          </a:xfrm>
        </p:spPr>
        <p:txBody>
          <a:bodyPr anchor="ctr">
            <a:norm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Initial fact finding.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the adult experiencing, or is at risk of, abuse or neglect?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no, other non-safeguarding actions may occur.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Multi-agency policy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https://www.osab.co.uk/wp-content/uploads/Procedure-for-adults-who-dont-engage-v2.pdf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yes, formal Section 42 enquiry.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Safeguarding is not a substitute for the criminal justice system.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D78E52-52C5-4C57-A98D-9EBD1FA7F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4442" y="3101600"/>
            <a:ext cx="1462088" cy="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4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F7B11-D0FF-4818-8C66-E13EA4459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Section 42 enquiries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C346-5CE6-4AC3-AD17-66041AD92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953127"/>
            <a:ext cx="6467867" cy="3775659"/>
          </a:xfrm>
        </p:spPr>
        <p:txBody>
          <a:bodyPr anchor="ctr">
            <a:no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Establish facts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Ascertain adult’s views and wishes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Assess the need of the adult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Protect from abuse and neglect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follow up actions?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Resolution and/or recovery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Enquiry concludes; risk remains, risk reduced, risk removed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29E804-62B9-4989-9656-E72E401E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442" y="3101600"/>
            <a:ext cx="1462088" cy="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98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CAD0B-2D5F-4AE4-BFC0-784472E5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A Response That Surprised You…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90A53-4C15-43F3-9032-5BC302928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4480600" cy="3450613"/>
          </a:xfrm>
        </p:spPr>
        <p:txBody>
          <a:bodyPr anchor="ctr">
            <a:normAutofit/>
          </a:bodyPr>
          <a:lstStyle/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Insufficient response.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Respectfully challenge.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Own values and judgements.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Managerial escalation.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Whistleblowing, complaints etc.</a:t>
            </a:r>
          </a:p>
          <a:p>
            <a:endParaRPr lang="en-GB" sz="2200" b="1" dirty="0"/>
          </a:p>
          <a:p>
            <a:endParaRPr lang="en-GB" sz="2200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AFDC83-BC5A-46BE-8BA2-531D738C8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442" y="3101600"/>
            <a:ext cx="1462088" cy="65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D09A7C-24BF-4793-8D21-B9169247C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878" y="4003479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22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4">
            <a:extLst>
              <a:ext uri="{FF2B5EF4-FFF2-40B4-BE49-F238E27FC236}">
                <a16:creationId xmlns:a16="http://schemas.microsoft.com/office/drawing/2014/main" id="{9425D4AB-CD98-4DD6-9398-3C8961DE0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69" y="0"/>
            <a:ext cx="755293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16">
            <a:extLst>
              <a:ext uri="{FF2B5EF4-FFF2-40B4-BE49-F238E27FC236}">
                <a16:creationId xmlns:a16="http://schemas.microsoft.com/office/drawing/2014/main" id="{97818316-E7CB-4E73-AF79-E9CAB873E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809ACA-A66B-4514-8972-7745D729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66" y="802955"/>
            <a:ext cx="4589863" cy="1454051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from Reviews</a:t>
            </a:r>
          </a:p>
        </p:txBody>
      </p:sp>
      <p:sp>
        <p:nvSpPr>
          <p:cNvPr id="33" name="Oval 18">
            <a:extLst>
              <a:ext uri="{FF2B5EF4-FFF2-40B4-BE49-F238E27FC236}">
                <a16:creationId xmlns:a16="http://schemas.microsoft.com/office/drawing/2014/main" id="{D8B47C9F-A960-4902-8507-38F18DD3D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695" y="511733"/>
            <a:ext cx="1857636" cy="185763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38B2-556B-4412-8551-624F4D2A3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568" y="2421682"/>
            <a:ext cx="5080546" cy="3639289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Safeguarding Adult Reviews (SARs) - statutory responsibility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Review Processes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&amp; National Learning – Hampshire County Council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http://www.hampshiresab.org.uk/learning-from-experience-database/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34" name="Oval 20">
            <a:extLst>
              <a:ext uri="{FF2B5EF4-FFF2-40B4-BE49-F238E27FC236}">
                <a16:creationId xmlns:a16="http://schemas.microsoft.com/office/drawing/2014/main" id="{D4E15E95-445D-4A45-BC1E-8468CE170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677" y="2933578"/>
            <a:ext cx="2737876" cy="273787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75">
            <a:extLst>
              <a:ext uri="{FF2B5EF4-FFF2-40B4-BE49-F238E27FC236}">
                <a16:creationId xmlns:a16="http://schemas.microsoft.com/office/drawing/2014/main" id="{133B9781-B73C-44F8-97CB-D1807A63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996" y="-26552"/>
            <a:ext cx="4082004" cy="3428999"/>
          </a:xfrm>
          <a:custGeom>
            <a:avLst/>
            <a:gdLst>
              <a:gd name="connsiteX0" fmla="*/ 350681 w 4082004"/>
              <a:gd name="connsiteY0" fmla="*/ 0 h 3428999"/>
              <a:gd name="connsiteX1" fmla="*/ 4082004 w 4082004"/>
              <a:gd name="connsiteY1" fmla="*/ 0 h 3428999"/>
              <a:gd name="connsiteX2" fmla="*/ 4082004 w 4082004"/>
              <a:gd name="connsiteY2" fmla="*/ 2444823 h 3428999"/>
              <a:gd name="connsiteX3" fmla="*/ 4081788 w 4082004"/>
              <a:gd name="connsiteY3" fmla="*/ 2445178 h 3428999"/>
              <a:gd name="connsiteX4" fmla="*/ 2231442 w 4082004"/>
              <a:gd name="connsiteY4" fmla="*/ 3428999 h 3428999"/>
              <a:gd name="connsiteX5" fmla="*/ 0 w 4082004"/>
              <a:gd name="connsiteY5" fmla="*/ 1197557 h 3428999"/>
              <a:gd name="connsiteX6" fmla="*/ 269323 w 4082004"/>
              <a:gd name="connsiteY6" fmla="*/ 133920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2004" h="3428999">
                <a:moveTo>
                  <a:pt x="350681" y="0"/>
                </a:moveTo>
                <a:lnTo>
                  <a:pt x="4082004" y="0"/>
                </a:lnTo>
                <a:lnTo>
                  <a:pt x="4082004" y="2444823"/>
                </a:lnTo>
                <a:lnTo>
                  <a:pt x="4081788" y="2445178"/>
                </a:lnTo>
                <a:cubicBezTo>
                  <a:pt x="3680782" y="3038745"/>
                  <a:pt x="3001686" y="3428999"/>
                  <a:pt x="2231442" y="3428999"/>
                </a:cubicBezTo>
                <a:cubicBezTo>
                  <a:pt x="999051" y="3428999"/>
                  <a:pt x="0" y="2429948"/>
                  <a:pt x="0" y="1197557"/>
                </a:cubicBezTo>
                <a:cubicBezTo>
                  <a:pt x="0" y="812435"/>
                  <a:pt x="97564" y="450100"/>
                  <a:pt x="269323" y="13392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673B31-6CA3-4354-A405-65E7D2AB10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483" y="802956"/>
            <a:ext cx="1323388" cy="11890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342FF4-C6C3-4918-960A-2AD3E41943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2567" y="3609121"/>
            <a:ext cx="1852096" cy="1386791"/>
          </a:xfrm>
          <a:prstGeom prst="rect">
            <a:avLst/>
          </a:prstGeom>
        </p:spPr>
      </p:pic>
      <p:sp>
        <p:nvSpPr>
          <p:cNvPr id="36" name="Freeform 79">
            <a:extLst>
              <a:ext uri="{FF2B5EF4-FFF2-40B4-BE49-F238E27FC236}">
                <a16:creationId xmlns:a16="http://schemas.microsoft.com/office/drawing/2014/main" id="{1FCEDCAD-7B1A-4AE2-818E-D93A4875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3618" y="4326947"/>
            <a:ext cx="3068382" cy="2540529"/>
          </a:xfrm>
          <a:custGeom>
            <a:avLst/>
            <a:gdLst>
              <a:gd name="connsiteX0" fmla="*/ 1612418 w 3068382"/>
              <a:gd name="connsiteY0" fmla="*/ 0 h 2540529"/>
              <a:gd name="connsiteX1" fmla="*/ 3030226 w 3068382"/>
              <a:gd name="connsiteY1" fmla="*/ 843844 h 2540529"/>
              <a:gd name="connsiteX2" fmla="*/ 3068382 w 3068382"/>
              <a:gd name="connsiteY2" fmla="*/ 923051 h 2540529"/>
              <a:gd name="connsiteX3" fmla="*/ 3068382 w 3068382"/>
              <a:gd name="connsiteY3" fmla="*/ 2301785 h 2540529"/>
              <a:gd name="connsiteX4" fmla="*/ 3030226 w 3068382"/>
              <a:gd name="connsiteY4" fmla="*/ 2380992 h 2540529"/>
              <a:gd name="connsiteX5" fmla="*/ 2949460 w 3068382"/>
              <a:gd name="connsiteY5" fmla="*/ 2513937 h 2540529"/>
              <a:gd name="connsiteX6" fmla="*/ 2929575 w 3068382"/>
              <a:gd name="connsiteY6" fmla="*/ 2540529 h 2540529"/>
              <a:gd name="connsiteX7" fmla="*/ 295261 w 3068382"/>
              <a:gd name="connsiteY7" fmla="*/ 2540529 h 2540529"/>
              <a:gd name="connsiteX8" fmla="*/ 275376 w 3068382"/>
              <a:gd name="connsiteY8" fmla="*/ 2513937 h 2540529"/>
              <a:gd name="connsiteX9" fmla="*/ 0 w 3068382"/>
              <a:gd name="connsiteY9" fmla="*/ 1612418 h 2540529"/>
              <a:gd name="connsiteX10" fmla="*/ 1612418 w 3068382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8382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8382" y="923051"/>
                </a:lnTo>
                <a:lnTo>
                  <a:pt x="3068382" y="2301785"/>
                </a:lnTo>
                <a:lnTo>
                  <a:pt x="3030226" y="2380992"/>
                </a:lnTo>
                <a:cubicBezTo>
                  <a:pt x="3005403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FCDF87-2C67-499A-83D4-5EC4DF49A2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0046" y="5310074"/>
            <a:ext cx="2345355" cy="10503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007779-F5ED-4DC5-BE98-E63A347D6C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2193" y="286906"/>
            <a:ext cx="2588354" cy="222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3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C4BF0-F0BE-4D4F-8D77-AC1E983C5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Aims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61265-BE81-4B0A-B21E-51DB164FE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056" y="1779814"/>
            <a:ext cx="7663543" cy="4669972"/>
          </a:xfrm>
        </p:spPr>
        <p:txBody>
          <a:bodyPr anchor="ctr">
            <a:normAutofit/>
          </a:bodyPr>
          <a:lstStyle/>
          <a:p>
            <a:pPr marL="228600" lvl="1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</a:p>
          <a:p>
            <a:pPr marL="228600" lvl="1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enhance your knowledge and skills with regards to safeguarding, thinking critically about your role in protecting adults with care and support needs.</a:t>
            </a:r>
          </a:p>
          <a:p>
            <a:pPr marL="228600" lvl="1" indent="0">
              <a:buNone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demonstrate an understanding of the implications of legislation, inter-agency policy and national guidance.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demonstrate an ability to understand information sharing, confidentiality, and consent.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demonstrate an understanding of the notion of proportionality in risk assessment.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demonstrate and understanding of the role, remit and procedures of local safeguarding boards and panels.</a:t>
            </a:r>
          </a:p>
          <a:p>
            <a:endParaRPr lang="en-GB" sz="1500" dirty="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6A8A4-7AFE-49E5-8685-6CB46A0D6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442" y="3099357"/>
            <a:ext cx="1462088" cy="65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97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0F6CDC51-8D27-4BF4-AB33-7D5905E8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24FB90F3-DFB9-42D4-B851-120249962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7DE360-FB98-46AA-B434-D8017E97F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5145024" cy="1454051"/>
          </a:xfrm>
        </p:spPr>
        <p:txBody>
          <a:bodyPr>
            <a:normAutofit/>
          </a:bodyPr>
          <a:lstStyle/>
          <a:p>
            <a:r>
              <a:rPr lang="en-GB" sz="37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after yourself in Safeguarding</a:t>
            </a:r>
          </a:p>
        </p:txBody>
      </p:sp>
      <p:sp>
        <p:nvSpPr>
          <p:cNvPr id="17" name="Freeform 60">
            <a:extLst>
              <a:ext uri="{FF2B5EF4-FFF2-40B4-BE49-F238E27FC236}">
                <a16:creationId xmlns:a16="http://schemas.microsoft.com/office/drawing/2014/main" id="{DF4CE22F-8463-44F2-BE50-65D9B503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8720" y="0"/>
            <a:ext cx="3762182" cy="2258435"/>
          </a:xfrm>
          <a:custGeom>
            <a:avLst/>
            <a:gdLst>
              <a:gd name="connsiteX0" fmla="*/ 39946 w 3960192"/>
              <a:gd name="connsiteY0" fmla="*/ 0 h 2377300"/>
              <a:gd name="connsiteX1" fmla="*/ 3920247 w 3960192"/>
              <a:gd name="connsiteY1" fmla="*/ 0 h 2377300"/>
              <a:gd name="connsiteX2" fmla="*/ 3949969 w 3960192"/>
              <a:gd name="connsiteY2" fmla="*/ 194751 h 2377300"/>
              <a:gd name="connsiteX3" fmla="*/ 3960192 w 3960192"/>
              <a:gd name="connsiteY3" fmla="*/ 397204 h 2377300"/>
              <a:gd name="connsiteX4" fmla="*/ 1980096 w 3960192"/>
              <a:gd name="connsiteY4" fmla="*/ 2377300 h 2377300"/>
              <a:gd name="connsiteX5" fmla="*/ 0 w 3960192"/>
              <a:gd name="connsiteY5" fmla="*/ 397204 h 2377300"/>
              <a:gd name="connsiteX6" fmla="*/ 10224 w 3960192"/>
              <a:gd name="connsiteY6" fmla="*/ 194751 h 23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37730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972DB-05C8-494F-9D26-3319511CD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148" y="413943"/>
            <a:ext cx="2393326" cy="10718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6F8B7-EDD7-4EB7-A379-65B83B4DE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5145024" cy="3639289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of safeguarding work and impact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to debrief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Support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Supervision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Reflective and timely supervision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CPD (Continuing Professional Development) activities</a:t>
            </a:r>
          </a:p>
        </p:txBody>
      </p:sp>
      <p:sp>
        <p:nvSpPr>
          <p:cNvPr id="18" name="Freeform 67">
            <a:extLst>
              <a:ext uri="{FF2B5EF4-FFF2-40B4-BE49-F238E27FC236}">
                <a16:creationId xmlns:a16="http://schemas.microsoft.com/office/drawing/2014/main" id="{3FA1383B-2709-4E36-8FF8-7A737213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7503" y="3006774"/>
            <a:ext cx="4734497" cy="3851226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B5642A-BBA2-4D8E-8E7C-199E6621B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2076" y="4161022"/>
            <a:ext cx="3428850" cy="220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4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81A53-CACF-4CC4-BC0F-54667F2F9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C8AFC-4CFD-468E-B033-D50418266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632857"/>
            <a:ext cx="6467867" cy="4441372"/>
          </a:xfrm>
        </p:spPr>
        <p:txBody>
          <a:bodyPr anchor="ctr">
            <a:normAutofit fontScale="62500" lnSpcReduction="20000"/>
          </a:bodyPr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Making Safeguarding Personal (MSP) </a:t>
            </a:r>
          </a:p>
          <a:p>
            <a:endParaRPr lang="en-GB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Balance risks, rights and ethics</a:t>
            </a:r>
          </a:p>
          <a:p>
            <a:endParaRPr lang="en-GB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Legal literacy</a:t>
            </a:r>
          </a:p>
          <a:p>
            <a:endParaRPr lang="en-GB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Partnership working</a:t>
            </a:r>
          </a:p>
          <a:p>
            <a:endParaRPr lang="en-GB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Ensure you are supported in your role</a:t>
            </a:r>
            <a:endParaRPr lang="en-GB" sz="3800" dirty="0"/>
          </a:p>
          <a:p>
            <a:pPr lvl="1"/>
            <a:endParaRPr lang="en-GB" sz="3800" dirty="0"/>
          </a:p>
          <a:p>
            <a:pPr lvl="1"/>
            <a:endParaRPr lang="en-GB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F4A3CD-037B-4C01-8736-7706C89B4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101600"/>
            <a:ext cx="1462088" cy="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4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C3CE8F-BFE4-43BA-9C31-CDC2F509AA5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542825" y="1943907"/>
            <a:ext cx="1519238" cy="1519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0C4351-1C89-4DDC-B28A-F34E2F8FCB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6306" y="444507"/>
            <a:ext cx="10339388" cy="13716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Welcome, housekeeping &amp; introductions</a:t>
            </a:r>
            <a:endParaRPr lang="en-GB" sz="36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D2F057A-1337-43FD-9D89-4F9841BBEBC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678113" y="3708400"/>
            <a:ext cx="9513887" cy="1012825"/>
          </a:xfrm>
        </p:spPr>
        <p:txBody>
          <a:bodyPr/>
          <a:lstStyle/>
          <a:p>
            <a:pPr marL="45720" indent="0">
              <a:buNone/>
            </a:pPr>
            <a:r>
              <a:rPr lang="en-GB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686AF-9503-456C-B0F5-FFECEF298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2672" y="2257489"/>
            <a:ext cx="1926503" cy="13778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02AF6F-C6F9-4CEF-83FF-FDCB0D46D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306" y="4214812"/>
            <a:ext cx="1420491" cy="14936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2BC4E4-6A01-434D-9576-E061A1DA1B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077" y="4061732"/>
            <a:ext cx="1428750" cy="1428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D197CB-00E1-42D1-AAD0-BD8F2965F6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947" y="3284749"/>
            <a:ext cx="2209800" cy="16373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40E8F0-ED59-4C57-810E-5423F26F14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5441" y="5549060"/>
            <a:ext cx="1987468" cy="896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721BE9-1CC5-4EDA-81A1-86CFA527B9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8652" y="1579362"/>
            <a:ext cx="25050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09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6F6822-4362-4736-B124-011931682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7" y="627564"/>
            <a:ext cx="7974915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Training agreement (ground rules)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DCA2B-BE2E-428B-889A-A850C2E15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191987"/>
            <a:ext cx="7289114" cy="5038450"/>
          </a:xfrm>
        </p:spPr>
        <p:txBody>
          <a:bodyPr anchor="ctr">
            <a:norm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Each person has a valid contribution to make.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Give and receive constructive feedback.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Any multi-agency issues which arise may be discussed but should be done so professionally and with respect towards all course delegates.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Support the principle of confidentiality.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Use this session to network and share good practice.</a:t>
            </a:r>
          </a:p>
          <a:p>
            <a:endParaRPr lang="en-GB" sz="2200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413279-70CF-4A7B-92F4-AC46AA58F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442" y="3099357"/>
            <a:ext cx="1462088" cy="65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30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1874C0-8D5A-451A-9957-44245E2F8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Vulnerabilities &amp; strengths: defining care and support needs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E8579E-106A-4471-939A-DB8E395ECC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077912" y="3128668"/>
            <a:ext cx="1414463" cy="827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3E0FB8-F8BC-435D-A23D-81FFA5F5D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088" y="3133136"/>
            <a:ext cx="2413000" cy="23288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953C59-7311-408F-812B-5650D618BF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4925" y="3128668"/>
            <a:ext cx="2395538" cy="23288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88BD83-F3EA-4E23-A6BC-138B286EC9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8062" y="3187044"/>
            <a:ext cx="1404938" cy="1470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0569A1-205C-4290-8FBE-506E9E2DAE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4592" y="3128668"/>
            <a:ext cx="2076450" cy="13604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59E008-3B8B-4601-AB67-F5E0A447D4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7912" y="3989240"/>
            <a:ext cx="1414463" cy="14176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D218D6-B415-4DC4-AFCB-3E7B1B3AA7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2123" y="4657069"/>
            <a:ext cx="1404938" cy="7762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E5D926-A87B-452C-ADFE-F1DEC11B3C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7913" y="5832490"/>
            <a:ext cx="2076450" cy="88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5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71E6A-80EA-4C3F-91FE-1D224D5D0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GB"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and national issues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1F2984-2B53-4043-A0DD-8B221E622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063" y="3760788"/>
            <a:ext cx="4627563" cy="2401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914DCE-5CE8-421F-8B28-A4DDBC1A2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063" y="690563"/>
            <a:ext cx="2551113" cy="1670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3C9021-2410-46CA-B7E1-5FF24A57A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725" y="690563"/>
            <a:ext cx="4062413" cy="2987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5B20D8-B0FF-4259-BB65-5E54B3CCCA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8063" y="2443163"/>
            <a:ext cx="2551113" cy="12334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14F53F-F81C-42D2-88D1-CD8F25F77E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6588" y="3767491"/>
            <a:ext cx="1987550" cy="18888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3A9143-6398-462B-AD97-06831440F9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824" y="5311776"/>
            <a:ext cx="198755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2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2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86FFAF-F124-4C63-BCC3-EA819AA5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65" y="802955"/>
            <a:ext cx="6318649" cy="1454051"/>
          </a:xfrm>
        </p:spPr>
        <p:txBody>
          <a:bodyPr>
            <a:normAutofit/>
          </a:bodyPr>
          <a:lstStyle/>
          <a:p>
            <a:r>
              <a:rPr lang="en-GB" sz="3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Framework*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EAC73-CF61-4B1D-BA01-0660527B9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807" y="2421682"/>
            <a:ext cx="4650524" cy="3639289"/>
          </a:xfrm>
        </p:spPr>
        <p:txBody>
          <a:bodyPr anchor="ctr">
            <a:normAutofit fontScale="92500" lnSpcReduction="10000"/>
          </a:bodyPr>
          <a:lstStyle/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Rights Act 1988</a:t>
            </a: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Act 2014</a:t>
            </a: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Capacity Act 2005</a:t>
            </a: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Act 1983 (amended 2007)</a:t>
            </a: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Slavery Act 2015</a:t>
            </a: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Anti-social Behaviour, Crime &amp; Policing Act 2014</a:t>
            </a: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Serious Crime Act 2015</a:t>
            </a: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 Act 2010</a:t>
            </a: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Protection Act 2018</a:t>
            </a: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Inherent Jurisdiction of the High Court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*This list is not exhaustive</a:t>
            </a:r>
          </a:p>
          <a:p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0" name="Oval 14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25494C-48E4-4B09-9B39-380308093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9844" y="224966"/>
            <a:ext cx="3205839" cy="2401284"/>
          </a:xfrm>
          <a:prstGeom prst="rect">
            <a:avLst/>
          </a:prstGeom>
        </p:spPr>
      </p:pic>
      <p:pic>
        <p:nvPicPr>
          <p:cNvPr id="6" name="Content Placeholder 12">
            <a:extLst>
              <a:ext uri="{FF2B5EF4-FFF2-40B4-BE49-F238E27FC236}">
                <a16:creationId xmlns:a16="http://schemas.microsoft.com/office/drawing/2014/main" id="{5A594925-B23E-4423-BAB6-6EDCFE0984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360" r="7450"/>
          <a:stretch/>
        </p:blipFill>
        <p:spPr>
          <a:xfrm>
            <a:off x="6258138" y="3608614"/>
            <a:ext cx="2363348" cy="1306286"/>
          </a:xfrm>
          <a:prstGeom prst="rect">
            <a:avLst/>
          </a:prstGeom>
        </p:spPr>
      </p:pic>
      <p:sp>
        <p:nvSpPr>
          <p:cNvPr id="22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6D0023-4C1E-432C-B65F-F8AEC42969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3568" y="5292651"/>
            <a:ext cx="2432116" cy="10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7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DAF9-E3B7-40DB-AF30-11D4995A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Confidentiality, information sharing &amp; 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170DF-3459-4218-AF76-3DBB56C2F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endParaRPr lang="en-GB" sz="2400" dirty="0"/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Data Protection Act 1998 and the General Data Protection Regulations of 2018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Caldicott Guardian &amp; Principles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Information Sharing Protocols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Seek Advice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Possible barriers to gaining consent and engagement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CF31C9-5C80-4A91-B715-06FC9EA6B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442" y="3099357"/>
            <a:ext cx="1462088" cy="65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79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1161E3-6D2D-400D-B1F8-60D355241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256" y="4053858"/>
            <a:ext cx="5946579" cy="1514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</a:rPr>
              <a:t>Decision Making in Practice</a:t>
            </a:r>
            <a:br>
              <a:rPr lang="en-US" sz="4000" b="1" dirty="0">
                <a:solidFill>
                  <a:srgbClr val="000000"/>
                </a:solidFill>
              </a:rPr>
            </a:br>
            <a:r>
              <a:rPr lang="en-US" sz="4000" b="1" dirty="0">
                <a:solidFill>
                  <a:srgbClr val="000000"/>
                </a:solidFill>
              </a:rPr>
              <a:t>Scenario</a:t>
            </a:r>
          </a:p>
        </p:txBody>
      </p:sp>
      <p:sp>
        <p:nvSpPr>
          <p:cNvPr id="8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BD4201-4895-4EDE-8EEB-1022AB4C7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7791" y="3170097"/>
            <a:ext cx="3589643" cy="2397946"/>
          </a:xfrm>
          <a:prstGeom prst="rect">
            <a:avLst/>
          </a:prstGeom>
        </p:spPr>
      </p:pic>
      <p:sp>
        <p:nvSpPr>
          <p:cNvPr id="10" name="Freeform: Shape 14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F77873-B442-4D95-B5A0-4F10DC171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595" y="641056"/>
            <a:ext cx="2754249" cy="124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93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665B1B25211D418AE2DBE5EA8FA46A" ma:contentTypeVersion="7" ma:contentTypeDescription="Create a new document." ma:contentTypeScope="" ma:versionID="eb61b867341a46336651bb9dda01a51d">
  <xsd:schema xmlns:xsd="http://www.w3.org/2001/XMLSchema" xmlns:xs="http://www.w3.org/2001/XMLSchema" xmlns:p="http://schemas.microsoft.com/office/2006/metadata/properties" xmlns:ns3="bdd198da-e487-4b51-a8a9-d57cf43616ab" targetNamespace="http://schemas.microsoft.com/office/2006/metadata/properties" ma:root="true" ma:fieldsID="2d7bb96495eed9b01dd048e6e13e37b0" ns3:_="">
    <xsd:import namespace="bdd198da-e487-4b51-a8a9-d57cf43616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198da-e487-4b51-a8a9-d57cf43616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A6DE54-3489-42E0-8C0F-708F5BFBEA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d198da-e487-4b51-a8a9-d57cf43616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1B904D-8807-4D0A-8F32-EC249A0ACD93}">
  <ds:schemaRefs>
    <ds:schemaRef ds:uri="http://purl.org/dc/terms/"/>
    <ds:schemaRef ds:uri="http://schemas.openxmlformats.org/package/2006/metadata/core-properties"/>
    <ds:schemaRef ds:uri="http://purl.org/dc/dcmitype/"/>
    <ds:schemaRef ds:uri="bdd198da-e487-4b51-a8a9-d57cf43616ab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68FB3D2-9675-4B7F-B6BE-8D95C83AE1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778</Words>
  <Application>Microsoft Office PowerPoint</Application>
  <PresentationFormat>Widescreen</PresentationFormat>
  <Paragraphs>151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Level 3: Caseworkers  Adult Safeguarding Course   </vt:lpstr>
      <vt:lpstr>Aims and objectives</vt:lpstr>
      <vt:lpstr>Welcome, housekeeping &amp; introductions</vt:lpstr>
      <vt:lpstr>Training agreement (ground rules)</vt:lpstr>
      <vt:lpstr>Vulnerabilities &amp; strengths: defining care and support needs</vt:lpstr>
      <vt:lpstr>Local and national issues</vt:lpstr>
      <vt:lpstr>Legal Framework*</vt:lpstr>
      <vt:lpstr>Confidentiality, information sharing &amp; consent</vt:lpstr>
      <vt:lpstr>Decision Making in Practice Scenario</vt:lpstr>
      <vt:lpstr>Independent Advocates</vt:lpstr>
      <vt:lpstr>Break</vt:lpstr>
      <vt:lpstr>Assessing risk and protection planning</vt:lpstr>
      <vt:lpstr>Assessing risk and protection planning</vt:lpstr>
      <vt:lpstr>Jigsaw Puzzle</vt:lpstr>
      <vt:lpstr>How to refer a concern</vt:lpstr>
      <vt:lpstr>The Adult Safeguarding Process</vt:lpstr>
      <vt:lpstr>Section 42 enquiries </vt:lpstr>
      <vt:lpstr>A Response That Surprised You…</vt:lpstr>
      <vt:lpstr>Learning from Reviews</vt:lpstr>
      <vt:lpstr>Looking after yourself in Safeguarding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3: Caseworkers  Adult Safeguarding Course</dc:title>
  <dc:creator>Kershaw, Helen - S&amp;CS</dc:creator>
  <cp:lastModifiedBy>Hazel Fattorusso</cp:lastModifiedBy>
  <cp:revision>4</cp:revision>
  <dcterms:created xsi:type="dcterms:W3CDTF">2019-10-30T10:51:17Z</dcterms:created>
  <dcterms:modified xsi:type="dcterms:W3CDTF">2020-02-24T12:22:54Z</dcterms:modified>
</cp:coreProperties>
</file>